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emf" ContentType="image/x-em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7" r:id="rId2"/>
  </p:sldMasterIdLst>
  <p:notesMasterIdLst>
    <p:notesMasterId r:id="rId44"/>
  </p:notesMasterIdLst>
  <p:handoutMasterIdLst>
    <p:handoutMasterId r:id="rId45"/>
  </p:handoutMasterIdLst>
  <p:sldIdLst>
    <p:sldId id="258" r:id="rId3"/>
    <p:sldId id="323" r:id="rId4"/>
    <p:sldId id="277" r:id="rId5"/>
    <p:sldId id="315" r:id="rId6"/>
    <p:sldId id="260" r:id="rId7"/>
    <p:sldId id="278" r:id="rId8"/>
    <p:sldId id="279" r:id="rId9"/>
    <p:sldId id="280" r:id="rId10"/>
    <p:sldId id="281" r:id="rId11"/>
    <p:sldId id="282" r:id="rId12"/>
    <p:sldId id="283" r:id="rId13"/>
    <p:sldId id="284" r:id="rId14"/>
    <p:sldId id="285" r:id="rId15"/>
    <p:sldId id="316" r:id="rId16"/>
    <p:sldId id="287" r:id="rId17"/>
    <p:sldId id="288" r:id="rId18"/>
    <p:sldId id="289" r:id="rId19"/>
    <p:sldId id="290" r:id="rId20"/>
    <p:sldId id="293" r:id="rId21"/>
    <p:sldId id="291" r:id="rId22"/>
    <p:sldId id="292" r:id="rId23"/>
    <p:sldId id="294" r:id="rId24"/>
    <p:sldId id="317" r:id="rId25"/>
    <p:sldId id="296" r:id="rId26"/>
    <p:sldId id="297" r:id="rId27"/>
    <p:sldId id="298" r:id="rId28"/>
    <p:sldId id="299" r:id="rId29"/>
    <p:sldId id="301" r:id="rId30"/>
    <p:sldId id="302" r:id="rId31"/>
    <p:sldId id="314" r:id="rId32"/>
    <p:sldId id="304" r:id="rId33"/>
    <p:sldId id="319" r:id="rId34"/>
    <p:sldId id="306" r:id="rId35"/>
    <p:sldId id="308" r:id="rId36"/>
    <p:sldId id="307" r:id="rId37"/>
    <p:sldId id="320" r:id="rId38"/>
    <p:sldId id="324" r:id="rId39"/>
    <p:sldId id="321" r:id="rId40"/>
    <p:sldId id="318" r:id="rId41"/>
    <p:sldId id="311" r:id="rId42"/>
    <p:sldId id="322" r:id="rId43"/>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258"/>
            <p14:sldId id="323"/>
            <p14:sldId id="277"/>
            <p14:sldId id="315"/>
            <p14:sldId id="260"/>
            <p14:sldId id="278"/>
            <p14:sldId id="279"/>
            <p14:sldId id="280"/>
            <p14:sldId id="281"/>
            <p14:sldId id="282"/>
            <p14:sldId id="283"/>
            <p14:sldId id="284"/>
            <p14:sldId id="285"/>
            <p14:sldId id="316"/>
            <p14:sldId id="287"/>
            <p14:sldId id="288"/>
            <p14:sldId id="289"/>
            <p14:sldId id="290"/>
            <p14:sldId id="293"/>
            <p14:sldId id="291"/>
            <p14:sldId id="292"/>
            <p14:sldId id="294"/>
            <p14:sldId id="317"/>
            <p14:sldId id="296"/>
            <p14:sldId id="297"/>
            <p14:sldId id="298"/>
            <p14:sldId id="299"/>
            <p14:sldId id="301"/>
            <p14:sldId id="302"/>
            <p14:sldId id="314"/>
            <p14:sldId id="304"/>
            <p14:sldId id="319"/>
            <p14:sldId id="306"/>
            <p14:sldId id="308"/>
            <p14:sldId id="307"/>
            <p14:sldId id="320"/>
            <p14:sldId id="324"/>
            <p14:sldId id="321"/>
            <p14:sldId id="318"/>
            <p14:sldId id="311"/>
            <p14:sldId id="322"/>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43">
          <p15:clr>
            <a:srgbClr val="A4A3A4"/>
          </p15:clr>
        </p15:guide>
        <p15:guide id="4" pos="5623">
          <p15:clr>
            <a:srgbClr val="A4A3A4"/>
          </p15:clr>
        </p15:guide>
        <p15:guide id="5" orient="horz" pos="451">
          <p15:clr>
            <a:srgbClr val="A4A3A4"/>
          </p15:clr>
        </p15:guide>
        <p15:guide id="6" pos="378">
          <p15:clr>
            <a:srgbClr val="A4A3A4"/>
          </p15:clr>
        </p15:guide>
        <p15:guide id="7" orient="horz">
          <p15:clr>
            <a:srgbClr val="A4A3A4"/>
          </p15:clr>
        </p15:guide>
        <p15:guide id="8" pos="575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3" name="Microsoft Office-Anwender" initials="MO [42]" lastIdx="1" clrIdx="42">
    <p:extLst/>
  </p:cmAuthor>
  <p:cmAuthor id="1" name="Peter Pancakes" initials="PP" lastIdx="1" clrIdx="0">
    <p:extLst/>
  </p:cmAuthor>
  <p:cmAuthor id="44" name="Microsoft Office-Anwender" initials="MO [43]" lastIdx="1" clrIdx="43">
    <p:extLst/>
  </p:cmAuthor>
  <p:cmAuthor id="2" name="Microsoft Office-Anwender" initials="MO" lastIdx="1" clrIdx="1">
    <p:extLst/>
  </p:cmAuthor>
  <p:cmAuthor id="45" name="Microsoft Office-Anwender" initials="MO [44]" lastIdx="1" clrIdx="44">
    <p:extLst/>
  </p:cmAuthor>
  <p:cmAuthor id="3" name="Microsoft Office-Anwender" initials="MO [2]" lastIdx="1" clrIdx="2">
    <p:extLst/>
  </p:cmAuthor>
  <p:cmAuthor id="46" name="Microsoft Office-Anwender" initials="MO [45]" lastIdx="1" clrIdx="45">
    <p:extLst/>
  </p:cmAuthor>
  <p:cmAuthor id="4" name="Microsoft Office-Anwender" initials="MO [3]" lastIdx="1" clrIdx="3">
    <p:extLst/>
  </p:cmAuthor>
  <p:cmAuthor id="47" name="Microsoft Office-Anwender" initials="MO [46]" lastIdx="1" clrIdx="46">
    <p:extLst/>
  </p:cmAuthor>
  <p:cmAuthor id="5" name="Microsoft Office-Anwender" initials="MO [4]" lastIdx="1" clrIdx="4">
    <p:extLst/>
  </p:cmAuthor>
  <p:cmAuthor id="48" name="Microsoft Office-Anwender" initials="MO [47]" lastIdx="1" clrIdx="47">
    <p:extLst/>
  </p:cmAuthor>
  <p:cmAuthor id="6" name="Microsoft Office-Anwender" initials="MO [5]" lastIdx="1" clrIdx="5">
    <p:extLst/>
  </p:cmAuthor>
  <p:cmAuthor id="49" name="Microsoft Office-Anwender" initials="MO [48]" lastIdx="1" clrIdx="48">
    <p:extLst/>
  </p:cmAuthor>
  <p:cmAuthor id="7" name="Microsoft Office-Anwender" initials="MO [6]" lastIdx="1" clrIdx="6">
    <p:extLst/>
  </p:cmAuthor>
  <p:cmAuthor id="50" name="Microsoft Office-Anwender" initials="MO [49]" lastIdx="1" clrIdx="49">
    <p:extLst/>
  </p:cmAuthor>
  <p:cmAuthor id="8" name="Microsoft Office-Anwender" initials="MO [7]" lastIdx="1" clrIdx="7">
    <p:extLst/>
  </p:cmAuthor>
  <p:cmAuthor id="51" name="Microsoft Office-Anwender" initials="MO [50]" lastIdx="1" clrIdx="50">
    <p:extLst/>
  </p:cmAuthor>
  <p:cmAuthor id="9" name="Microsoft Office-Anwender" initials="MO [8]" lastIdx="1" clrIdx="8">
    <p:extLst/>
  </p:cmAuthor>
  <p:cmAuthor id="52" name="Microsoft Office-Anwender" initials="MO [51]" lastIdx="1" clrIdx="51">
    <p:extLst/>
  </p:cmAuthor>
  <p:cmAuthor id="10" name="Microsoft Office-Anwender" initials="MO [9]" lastIdx="1" clrIdx="9">
    <p:extLst/>
  </p:cmAuthor>
  <p:cmAuthor id="53" name="Microsoft Office-Anwender" initials="Office" lastIdx="1" clrIdx="52">
    <p:extLst/>
  </p:cmAuthor>
  <p:cmAuthor id="11" name="Microsoft Office-Anwender" initials="MO [10]" lastIdx="1" clrIdx="10">
    <p:extLst/>
  </p:cmAuthor>
  <p:cmAuthor id="54" name="Kommentar  " initials="KK" lastIdx="4" clrIdx="53"/>
  <p:cmAuthor id="12" name="Microsoft Office-Anwender" initials="MO [11]" lastIdx="1" clrIdx="11">
    <p:extLst/>
  </p:cmAuthor>
  <p:cmAuthor id="13" name="Microsoft Office-Anwender" initials="MO [12]" lastIdx="1" clrIdx="12">
    <p:extLst/>
  </p:cmAuthor>
  <p:cmAuthor id="14" name="Microsoft Office-Anwender" initials="MO [13]" lastIdx="1" clrIdx="13">
    <p:extLst/>
  </p:cmAuthor>
  <p:cmAuthor id="15" name="Microsoft Office-Anwender" initials="MO [14]" lastIdx="1" clrIdx="14">
    <p:extLst/>
  </p:cmAuthor>
  <p:cmAuthor id="16" name="Microsoft Office-Anwender" initials="MO [15]" lastIdx="1" clrIdx="15">
    <p:extLst/>
  </p:cmAuthor>
  <p:cmAuthor id="17" name="Microsoft Office-Anwender" initials="MO [16]" lastIdx="1" clrIdx="16">
    <p:extLst/>
  </p:cmAuthor>
  <p:cmAuthor id="18" name="Microsoft Office-Anwender" initials="MO [17]" lastIdx="1" clrIdx="17">
    <p:extLst/>
  </p:cmAuthor>
  <p:cmAuthor id="19" name="Microsoft Office-Anwender" initials="MO [18]" lastIdx="1" clrIdx="18">
    <p:extLst/>
  </p:cmAuthor>
  <p:cmAuthor id="20" name="Microsoft Office-Anwender" initials="MO [19]" lastIdx="1" clrIdx="19">
    <p:extLst/>
  </p:cmAuthor>
  <p:cmAuthor id="21" name="Microsoft Office-Anwender" initials="MO [20]" lastIdx="1" clrIdx="20">
    <p:extLst/>
  </p:cmAuthor>
  <p:cmAuthor id="22" name="Microsoft Office-Anwender" initials="MO [21]" lastIdx="1" clrIdx="21">
    <p:extLst/>
  </p:cmAuthor>
  <p:cmAuthor id="23" name="Microsoft Office-Anwender" initials="MO [22]" lastIdx="1" clrIdx="22">
    <p:extLst/>
  </p:cmAuthor>
  <p:cmAuthor id="24" name="Microsoft Office-Anwender" initials="MO [23]" lastIdx="1" clrIdx="23">
    <p:extLst/>
  </p:cmAuthor>
  <p:cmAuthor id="25" name="Microsoft Office-Anwender" initials="MO [24]" lastIdx="1" clrIdx="24">
    <p:extLst/>
  </p:cmAuthor>
  <p:cmAuthor id="26" name="Microsoft Office-Anwender" initials="MO [25]" lastIdx="1" clrIdx="25">
    <p:extLst/>
  </p:cmAuthor>
  <p:cmAuthor id="27" name="Microsoft Office-Anwender" initials="MO [26]" lastIdx="1" clrIdx="26">
    <p:extLst/>
  </p:cmAuthor>
  <p:cmAuthor id="28" name="Microsoft Office-Anwender" initials="MO [27]" lastIdx="1" clrIdx="27">
    <p:extLst/>
  </p:cmAuthor>
  <p:cmAuthor id="29" name="Microsoft Office-Anwender" initials="MO [28]" lastIdx="1" clrIdx="28">
    <p:extLst/>
  </p:cmAuthor>
  <p:cmAuthor id="30" name="Microsoft Office-Anwender" initials="MO [29]" lastIdx="1" clrIdx="29">
    <p:extLst/>
  </p:cmAuthor>
  <p:cmAuthor id="31" name="Microsoft Office-Anwender" initials="MO [30]" lastIdx="1" clrIdx="30">
    <p:extLst/>
  </p:cmAuthor>
  <p:cmAuthor id="32" name="Microsoft Office-Anwender" initials="MO [31]" lastIdx="1" clrIdx="31">
    <p:extLst/>
  </p:cmAuthor>
  <p:cmAuthor id="33" name="Microsoft Office-Anwender" initials="MO [32]" lastIdx="1" clrIdx="32">
    <p:extLst/>
  </p:cmAuthor>
  <p:cmAuthor id="34" name="Microsoft Office-Anwender" initials="MO [33]" lastIdx="1" clrIdx="33">
    <p:extLst/>
  </p:cmAuthor>
  <p:cmAuthor id="35" name="Microsoft Office-Anwender" initials="MO [34]" lastIdx="1" clrIdx="34">
    <p:extLst/>
  </p:cmAuthor>
  <p:cmAuthor id="36" name="Microsoft Office-Anwender" initials="MO [35]" lastIdx="1" clrIdx="35">
    <p:extLst/>
  </p:cmAuthor>
  <p:cmAuthor id="37" name="Microsoft Office-Anwender" initials="MO [36]" lastIdx="1" clrIdx="36">
    <p:extLst/>
  </p:cmAuthor>
  <p:cmAuthor id="38" name="Microsoft Office-Anwender" initials="MO [37]" lastIdx="1" clrIdx="37">
    <p:extLst/>
  </p:cmAuthor>
  <p:cmAuthor id="39" name="Microsoft Office-Anwender" initials="MO [38]" lastIdx="1" clrIdx="38">
    <p:extLst/>
  </p:cmAuthor>
  <p:cmAuthor id="40" name="Microsoft Office-Anwender" initials="MO [39]" lastIdx="1" clrIdx="39">
    <p:extLst/>
  </p:cmAuthor>
  <p:cmAuthor id="41" name="Microsoft Office-Anwender" initials="MO [40]" lastIdx="1" clrIdx="40">
    <p:extLst/>
  </p:cmAuthor>
  <p:cmAuthor id="42" name="Microsoft Office-Anwender" initials="MO [41]" lastIdx="1" clrIdx="4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7FEA"/>
    <a:srgbClr val="327A86"/>
    <a:srgbClr val="FF6600"/>
    <a:srgbClr val="BBE0E3"/>
    <a:srgbClr val="F1A63F"/>
    <a:srgbClr val="A6A6A6"/>
    <a:srgbClr val="EAEDF0"/>
    <a:srgbClr val="C5F9EF"/>
    <a:srgbClr val="1B9F99"/>
    <a:srgbClr val="EAED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28" autoAdjust="0"/>
    <p:restoredTop sz="63272" autoAdjust="0"/>
  </p:normalViewPr>
  <p:slideViewPr>
    <p:cSldViewPr>
      <p:cViewPr varScale="1">
        <p:scale>
          <a:sx n="64" d="100"/>
          <a:sy n="64" d="100"/>
        </p:scale>
        <p:origin x="2272" y="168"/>
      </p:cViewPr>
      <p:guideLst>
        <p:guide orient="horz" pos="380"/>
        <p:guide pos="2880"/>
        <p:guide orient="horz" pos="743"/>
        <p:guide pos="5623"/>
        <p:guide orient="horz" pos="451"/>
        <p:guide pos="378"/>
        <p:guide orient="horz"/>
        <p:guide pos="5759"/>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commentAuthors" Target="commentAuthors.xml"/><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notesMaster" Target="notesMasters/notesMaster1.xml"/><Relationship Id="rId4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t>26.01.18</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1834157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2275332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Kann explizit untersucht werden, indem ein Plättchen sichtbar vor den Augen des Kindes verschoben wird. Fängt das Kind nun an zu zählen oder benennt es die zuvor ermittelte Menge?</a:t>
            </a:r>
          </a:p>
          <a:p>
            <a:endParaRPr lang="de-DE" dirty="0" smtClean="0"/>
          </a:p>
          <a:p>
            <a:r>
              <a:rPr lang="de-DE" dirty="0" smtClean="0"/>
              <a:t>Wenn man dieses Prinzip verstanden hat, heißt das auch, dass dem Kind dann klar ist, dass es bei jedem beliebigen Element zu zählen beginnen kann (vgl. </a:t>
            </a:r>
            <a:r>
              <a:rPr lang="de-DE" dirty="0" err="1" smtClean="0"/>
              <a:t>Hasemann</a:t>
            </a:r>
            <a:r>
              <a:rPr lang="de-DE" dirty="0" smtClean="0"/>
              <a:t> &amp; Gasteiger 2014), bzw. dass die Strategie, Plättchen beim Zählen zu verschieben, um gezählte von ungezählten Elementen zu unterscheiden, angewandt werden kann.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19435128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Die Stufen der Zählentwicklung zeigen auf, wie sich der Zählprozess des Kindes von einer anfänglichen sprachlichen Merkleistung hin zu einer flexiblen Auffassung von Zahlen (mit ihren Nachbarschaftsbeziehungen) in der Zahlwortreihe entwickelt.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265798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defRPr sz="2000">
                <a:latin typeface="Lucida Grande"/>
                <a:ea typeface="Lucida Grande"/>
                <a:cs typeface="Lucida Grande"/>
                <a:sym typeface="Lucida Grande"/>
              </a:defRPr>
            </a:pPr>
            <a:r>
              <a:rPr lang="de-DE" dirty="0" smtClean="0"/>
              <a:t>Das Zählen ist eine fundamentale Kompetenz, bei welcher wichtige Einsichten und Vorstellungen von Zahlen aufgebaut werden. Die Thematisierung darf nicht aus Angst vorm Zählenden Rechnen zu kurz kommen. Das Zählen muss gründlich thematisiert werden, insbesondere über das reine Vorwärts-Zählen-in-Einer-Schritten hinaus. Gleichzeitig werden Alternativen zum Zählen behandelt (vgl. ‚Abschnitt 2.1 in Baustein Zahlverständnis).</a:t>
            </a:r>
          </a:p>
          <a:p>
            <a:pPr>
              <a:lnSpc>
                <a:spcPct val="100000"/>
              </a:lnSpc>
              <a:defRPr sz="2000">
                <a:latin typeface="Lucida Grande"/>
                <a:ea typeface="Lucida Grande"/>
                <a:cs typeface="Lucida Grande"/>
                <a:sym typeface="Lucida Grande"/>
              </a:defRPr>
            </a:pPr>
            <a:endParaRPr lang="de-DE" dirty="0" smtClean="0"/>
          </a:p>
          <a:p>
            <a:pPr>
              <a:lnSpc>
                <a:spcPct val="100000"/>
              </a:lnSpc>
              <a:defRPr sz="2000">
                <a:latin typeface="Lucida Grande"/>
                <a:ea typeface="Lucida Grande"/>
                <a:cs typeface="Lucida Grande"/>
                <a:sym typeface="Lucida Grande"/>
              </a:defRPr>
            </a:pPr>
            <a:r>
              <a:rPr lang="de-DE" dirty="0" smtClean="0"/>
              <a:t>Rückblick auf den Abschnitt. Zeit für Fragen und Anmerkungen geben.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1393509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Der Abschnitt erläutert verschiedene Arten von Zahlbeziehungen.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1562624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Auch diese Folie greift wie Folie 4 auf die Unterscheidung der Zahlaspekte zurück, die im Baustein ‚Zahlverständnis‘ thematisiert wurde. Sie kann bei Bedarf gelöscht werden. Erläutert werden sollte dann auf der folgenden Folie, dass das Teil-Ganzes-Konzept auf einem kardinalen Verständnis von Zahlen beruht. Werden Zahlen nur als Positionen in einer Reihenfolge gesehen, kann das Kind keine Beziehungen zwischen Mengen und Teilmengen herstellen.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52133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smtClean="0"/>
          </a:p>
          <a:p>
            <a:r>
              <a:rPr lang="de-DE" dirty="0" smtClean="0"/>
              <a:t>Die fehlende Einsicht der Teil-Ganzes-Beziehung ist ein häufig genanntes Merkmal von Rechenschwäche. Es basiert auf einem einseitigen Zahlverständnis als Ordinalzahl.</a:t>
            </a:r>
          </a:p>
          <a:p>
            <a:r>
              <a:rPr lang="de-DE" dirty="0" smtClean="0"/>
              <a:t>Das Zahlentripel 7,5 und 2 steht in einer Teil-Ganzes-Beziehung, da 5 und 2 Teile der 7 sind. Aus dieser Beziehung lassen sich dann die dargestellten Rechnungen im Zusammenhang generieren, ohne diese einzeln als vier verschiedene Aufgaben lernen zu müssen. </a:t>
            </a:r>
          </a:p>
          <a:p>
            <a:r>
              <a:rPr lang="de-DE" dirty="0" smtClean="0"/>
              <a:t>Anzahlen zu zerlegen und zusammenzusetzen und dies auch handelnd mit Material durchzuführen muss deshalb explizit im Unterricht thematisiert werden (Rechts Schulbuchbeispiel zur Zahlzerlegung mit Hilfe des Plus-Hauses).</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270786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sz="2000"/>
            </a:pPr>
            <a:r>
              <a:rPr lang="de-DE" dirty="0" smtClean="0"/>
              <a:t>Z. B. Zahlen in Beziehungen zu ihren Vorgängern oder Nachfolgern. </a:t>
            </a:r>
          </a:p>
          <a:p>
            <a:pPr>
              <a:defRPr sz="2000"/>
            </a:pPr>
            <a:r>
              <a:rPr lang="de-DE" dirty="0" smtClean="0"/>
              <a:t>Ebenso aber auch Beziehungen zur Zehner oder Fünferstrukturierung, wie hier im Bild in Beziehung zum vollen Zwanzigerfeld (eins weniger</a:t>
            </a:r>
            <a:r>
              <a:rPr lang="de-DE" baseline="0" dirty="0" smtClean="0"/>
              <a:t> als 20, aber z. B. auch 2 weniger als 20)</a:t>
            </a:r>
            <a:r>
              <a:rPr lang="de-DE" dirty="0" smtClean="0"/>
              <a: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594555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Teil-Ganzes</a:t>
            </a:r>
            <a:r>
              <a:rPr lang="de-DE" baseline="0" dirty="0" smtClean="0"/>
              <a:t>-</a:t>
            </a:r>
            <a:r>
              <a:rPr lang="de-DE" dirty="0" smtClean="0"/>
              <a:t>Beziehungen sind im größeren Zahlenraum (aber auch bereits im 20er-Raum) mit besonderem Blick auf die dekadische Struktur unseres Stellenwertsystems zu betrachten (z. B. Zerlegungen in Zehner, Ergänzen zum Zehner, Hunderter,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1827762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Kleine Zusammenführung: </a:t>
            </a: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Nicht erst beim Rechnen darf die Beziehungshaltigkeit zwischen Zahlen,</a:t>
            </a:r>
            <a:r>
              <a:rPr lang="de-DE" baseline="0" dirty="0" smtClean="0"/>
              <a:t> die in Aufgaben vorkommen, </a:t>
            </a:r>
            <a:r>
              <a:rPr lang="de-DE" dirty="0" smtClean="0"/>
              <a:t>erarbeitet werden. Die Grundlage dafür wird beim Verstehen der Zahlen und ihren Beziehungen gelegt.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445265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a:t>
            </a:fld>
            <a:endParaRPr lang="de-DE"/>
          </a:p>
        </p:txBody>
      </p:sp>
    </p:spTree>
    <p:extLst>
      <p:ext uri="{BB962C8B-B14F-4D97-AF65-F5344CB8AC3E}">
        <p14:creationId xmlns:p14="http://schemas.microsoft.com/office/powerpoint/2010/main" val="18630569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Beide Zahlen 7 und 8 lassen vielfältige Beziehungen zu. Sie lassen sich unterschiedlich zerlegen und bilden je nach Anordnung auf dem Zwanzigerfeld auch verschiedene Beziehungen zur 5 oder zur 10, sowie zueinander. </a:t>
            </a:r>
          </a:p>
          <a:p>
            <a:r>
              <a:rPr lang="de-DE" dirty="0" smtClean="0"/>
              <a:t>Diese Beziehungen können dann beim Rechnen ausgenutzt werden.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17431903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defRPr sz="2000">
                <a:latin typeface="Lucida Grande"/>
                <a:ea typeface="Lucida Grande"/>
                <a:cs typeface="Lucida Grande"/>
                <a:sym typeface="Lucida Grande"/>
              </a:defRPr>
            </a:pPr>
            <a:r>
              <a:rPr lang="de-DE" dirty="0" smtClean="0"/>
              <a:t>Rückblick auf den</a:t>
            </a:r>
            <a:r>
              <a:rPr lang="de-DE" baseline="0" dirty="0" smtClean="0"/>
              <a:t> Abschnitt</a:t>
            </a:r>
            <a:r>
              <a:rPr lang="de-DE" dirty="0" smtClean="0"/>
              <a:t>. Zeit für Fragen und Anmerkungen geben.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15940826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In diesem Abschnitt wird als dritter zentraler Punkt für den Aufbau von tragfähigen Zahlvorstellungen das Verständnis des dezimalen Stellenwertsystems thematisiert. </a:t>
            </a:r>
          </a:p>
          <a:p>
            <a:r>
              <a:rPr lang="de-DE" dirty="0" smtClean="0"/>
              <a:t>Dabei werden die Prinzipien des Stellenwertsystems, mögliche Schreibweisen von Zahlen sowie Grundlagen beim Erwerb des dezimalen Zählverständnisses erläutert.</a:t>
            </a:r>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6918170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Erläuterung der</a:t>
            </a:r>
            <a:r>
              <a:rPr lang="de-DE" baseline="0" dirty="0" smtClean="0"/>
              <a:t> </a:t>
            </a:r>
            <a:r>
              <a:rPr lang="de-DE" dirty="0" smtClean="0"/>
              <a:t>Stellenwertprinzipien (bei Bedarf siehe Padberg und Benz 2011).</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683714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Wir besitzen vielfältige Möglichkeiten, Zahlen zu notieren. Lernende werden in der Schule mit den unterschiedlichen Schreibweisen konfrontiert. Die Übersetzungen sind keinesfalls trivial, sondern nicht zu unterschätzender Lernstoff.</a:t>
            </a:r>
          </a:p>
          <a:p>
            <a:r>
              <a:rPr lang="de-DE" dirty="0" smtClean="0"/>
              <a:t>In der symbolischen Schreibweise gibt es keine Hinweise mehr auf die unterschiedlichen Wertigkeiten der einzelnen Ziffern, die z.B. im Zahlwort noch mit genannt werden.</a:t>
            </a:r>
          </a:p>
          <a:p>
            <a:endParaRPr lang="de-DE" dirty="0" smtClean="0"/>
          </a:p>
          <a:p>
            <a:r>
              <a:rPr lang="de-DE" dirty="0" smtClean="0"/>
              <a:t>Das</a:t>
            </a:r>
            <a:r>
              <a:rPr lang="de-DE" baseline="0" dirty="0" smtClean="0"/>
              <a:t> Transformieren eines Zahlwerts in die verschiedenen Schreibweisen kann auch als diagnostische Aufgabenstellung dienen, denn wer die Zahl ‚übersetzen‘ kann, hat auch die entsprechenden Prinzipien der dekadischen Zahldarstellung verstanden.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96653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Die hier genannten Grundlagen sollten von Anfang an (d. h. schon im Zahlenraum bis 20) in den Blick genommen werden. Die dekadische Struktur kann an vielen Stellen herausgestellt werden.</a:t>
            </a: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Diese Folie ist eine Übersicht über die kommenden Folien, in denen die drei genannten Grundlagen</a:t>
            </a:r>
            <a:r>
              <a:rPr lang="de-DE" baseline="0" dirty="0" smtClean="0"/>
              <a:t> (im Zahlenraum bis 100) aufgegriffen werden.</a:t>
            </a:r>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13835916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Dieser Punkt knüpft an die Teil-Ganzes-Beziehungen an, die auf Folie 20 schon mit Bezug auf die dekadische Struktur genannt wurden. Die Folie dient hier also der Wiederholung.</a:t>
            </a: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(Die bereits besprochenen Beziehungen sind im größeren Zahlenraum (aber auch bereits im 20er-Raum) mit besonderem Blick auf die dekadische Struktur unseres Stellenwertsystems zu betrachten (z. B. Zerlegungen in Zehner, Ergänzen zum Zehner, Hunderter,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1071847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smtClean="0">
                <a:solidFill>
                  <a:srgbClr val="FF0000"/>
                </a:solidFill>
              </a:rPr>
              <a:t>ACHTUNG: RECHT CORNELSEN NOCH NICHT GEKLÄRT!</a:t>
            </a:r>
          </a:p>
          <a:p>
            <a:endParaRPr lang="de-DE" dirty="0" smtClean="0"/>
          </a:p>
          <a:p>
            <a:r>
              <a:rPr lang="de-DE" dirty="0" smtClean="0"/>
              <a:t>Die Zehn wird bereits im Zahlenraum bis 20 als besondere Zahl herausgestellt. (Zerlegungen</a:t>
            </a:r>
            <a:r>
              <a:rPr lang="de-DE" baseline="0" dirty="0" smtClean="0"/>
              <a:t> der 10 als besonders wichtig, Analogien 3+5 / 13+5 usw.)</a:t>
            </a:r>
            <a:endParaRPr lang="de-DE" dirty="0" smtClean="0"/>
          </a:p>
          <a:p>
            <a:r>
              <a:rPr lang="de-DE" dirty="0" smtClean="0"/>
              <a:t>Später lässt sich die Zehn als Bündelgröße explizit thematisieren. </a:t>
            </a:r>
          </a:p>
          <a:p>
            <a:r>
              <a:rPr lang="de-DE" dirty="0" smtClean="0"/>
              <a:t>Systemwürfelmaterial eignet sich besonders zum Verständnis der dezimalen Struktur, da es die Bündelungsidee gut verdeutlicht.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15173712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Unregelmäßigkeiten der deutschen Zahlwortbildung birgt viele Hürden. </a:t>
            </a:r>
          </a:p>
          <a:p>
            <a:r>
              <a:rPr lang="de-DE" dirty="0" smtClean="0"/>
              <a:t>Eine explizite Thematisierung, z. B. durch den Vergleich von Zahlen wie im Schulbuchbeispiel und ein Aufgreifen der Fehler beim Benennen von Zahlen oder bei der symbolischen Notation von Zahlen kann diesen begegnen.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10897023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Unregelmäßigkeiten der deutschen Zahlwortbildung birgt viele Hürden. </a:t>
            </a:r>
          </a:p>
          <a:p>
            <a:r>
              <a:rPr lang="de-DE" dirty="0" smtClean="0"/>
              <a:t>Eine explizite Thematisierung, z.B. durch den Vergleich von Zahlen wie im Schulbuchbeispiel und ein Aufgreifen der Fehler beim Benennen von Zahlen oder bei der symbolischen Notation von Zahlen kann diesen begegnen.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3363548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dirty="0" smtClean="0">
                <a:latin typeface="+mn-lt"/>
              </a:rPr>
              <a:t>Zu Beginn wird an dieser Stelle</a:t>
            </a:r>
            <a:r>
              <a:rPr lang="de-DE" sz="1200" baseline="0" dirty="0" smtClean="0">
                <a:latin typeface="+mn-lt"/>
              </a:rPr>
              <a:t> Transparenz über Ziele des Bausteins gegeben und die Motivation für die Zielgruppe entsprechend herausgestellt (warum ist das wichtig). </a:t>
            </a:r>
            <a:endParaRPr lang="de-DE" sz="1200" dirty="0">
              <a:latin typeface="+mn-lt"/>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a:t>
            </a:fld>
            <a:endParaRPr lang="de-DE"/>
          </a:p>
        </p:txBody>
      </p:sp>
    </p:spTree>
    <p:extLst>
      <p:ext uri="{BB962C8B-B14F-4D97-AF65-F5344CB8AC3E}">
        <p14:creationId xmlns:p14="http://schemas.microsoft.com/office/powerpoint/2010/main" val="3755637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defRPr sz="2000">
                <a:latin typeface="Lucida Grande"/>
                <a:ea typeface="Lucida Grande"/>
                <a:cs typeface="Lucida Grande"/>
                <a:sym typeface="Lucida Grande"/>
              </a:defRPr>
            </a:pPr>
            <a:r>
              <a:rPr lang="de-DE" dirty="0" smtClean="0"/>
              <a:t>Rückblick auf den</a:t>
            </a:r>
            <a:r>
              <a:rPr lang="de-DE" baseline="0" dirty="0" smtClean="0"/>
              <a:t> Abschnitt</a:t>
            </a:r>
            <a:r>
              <a:rPr lang="de-DE" dirty="0" smtClean="0"/>
              <a:t>. </a:t>
            </a:r>
          </a:p>
          <a:p>
            <a:pPr>
              <a:lnSpc>
                <a:spcPct val="100000"/>
              </a:lnSpc>
              <a:defRPr sz="2000">
                <a:latin typeface="Lucida Grande"/>
                <a:ea typeface="Lucida Grande"/>
                <a:cs typeface="Lucida Grande"/>
                <a:sym typeface="Lucida Grande"/>
              </a:defRPr>
            </a:pPr>
            <a:r>
              <a:rPr lang="de-DE" dirty="0" smtClean="0"/>
              <a:t>Zeit für Fragen und Anmerkungen geben.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17170077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Die Materialanalyse soll verschiedene Anschauungsmittel unter die Lupe nehmen. Diese werden vor dem Hintergrund des neu erworbenen Wissens um den Aufbau von tragfähigen Zahlvorstellungen untersucht und bewertet.</a:t>
            </a:r>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18757005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Darstellungsmittel besitzen eine doppelte Funktion: sie ermöglichen ein Darstellen von Zahlen und Operationen und dienen so dem Aufbau von tragfähigen Vorstellungen. Sie sind gleichzeitig aber auch Mittel zur Kommunikation und Argumentation im Mathematikunterricht, d. h. sie können auch von Lernenden genutzt werden, um ihre Rechenwege oder Entdeckungen anderen mitteilen zu können. Für beides ist es wichtig, dass nicht zu früh vom Material abgelöst wird und dieses keinesfalls als bloßes Übergangsmittel zu effizienteren Notationsweisen verstanden wird.</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7393714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 Darstellungsmittel gleichzeitig Lernhilfen aber auch Lernstoff sind, gelten verschiedene Orientierungspunkte zur Auswahl des Materials. </a:t>
            </a:r>
          </a:p>
          <a:p>
            <a:r>
              <a:rPr lang="de-DE" dirty="0" smtClean="0"/>
              <a:t>Materialien müssen vor dem Hintergrund ‚weniger ist mehr‘ sorgfältig ausgewählt werden. Das erfordert eine fachdidaktische Auseinandersetzung mit den Eigenschaften und Möglichkeiten des Materials.</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12757466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solidFill>
                  <a:schemeClr val="accent5"/>
                </a:solidFill>
              </a:defRPr>
            </a:pPr>
            <a:r>
              <a:rPr lang="de-DE" dirty="0" smtClean="0"/>
              <a:t>Sonderpädagogische</a:t>
            </a:r>
            <a:r>
              <a:rPr lang="de-DE" baseline="0" dirty="0" smtClean="0"/>
              <a:t> Kriterien werden nicht durch die Veranstalter aufgelistet, sondern greifen auf die Expertise der Teilnehmer zurück. Diese bringen die Kriterien ein, die ihnen wichtig sind.</a:t>
            </a:r>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35</a:t>
            </a:fld>
            <a:endParaRPr lang="de-DE"/>
          </a:p>
        </p:txBody>
      </p:sp>
    </p:spTree>
    <p:extLst>
      <p:ext uri="{BB962C8B-B14F-4D97-AF65-F5344CB8AC3E}">
        <p14:creationId xmlns:p14="http://schemas.microsoft.com/office/powerpoint/2010/main" val="32026297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16702499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solidFill>
                  <a:schemeClr val="accent5"/>
                </a:solidFill>
              </a:defRPr>
            </a:pPr>
            <a:r>
              <a:rPr lang="de-DE" dirty="0" smtClean="0"/>
              <a:t>Sonderpädagogische</a:t>
            </a:r>
            <a:r>
              <a:rPr lang="de-DE" baseline="0" dirty="0" smtClean="0"/>
              <a:t> Kriterien werden nicht durch die Veranstalter aufgelistet, sondern greifen auf die Expertise der Teilnehmer zurück. Diese bringen die Kriterien ein, die ihnen wichtig sind.</a:t>
            </a:r>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37145434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19649393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3481433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Den TN wird abschließend die Möglichkeit der Reflexion und des Feedbacks gegeben. Bei Bedarf können weitere Sprechblasen aufgenommen werden.</a:t>
            </a:r>
          </a:p>
          <a:p>
            <a:endParaRPr lang="de-DE" dirty="0" smtClean="0"/>
          </a:p>
          <a:p>
            <a:r>
              <a:rPr lang="de-DE" dirty="0" smtClean="0"/>
              <a:t>Diese Folie wird gelöscht, wenn auf diesen Baustein in einer Kombination direkt ein anderer Baustein am gleichen Tag folgt.</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997685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Zählen bedeutet mehr als nur die Zahlwortreihe aufzusagen. Es geschieht auf der Basis fünf</a:t>
            </a:r>
            <a:r>
              <a:rPr lang="de-DE" baseline="0" dirty="0" smtClean="0"/>
              <a:t> </a:t>
            </a:r>
            <a:r>
              <a:rPr lang="de-DE" dirty="0" smtClean="0"/>
              <a:t>zentraler Prinzipien. Das Zählen nimmt im Lernprozess an Flexibilität zu, wodurch wichtige Grundsteine für das Verständnis von Zahlen und deren Beziehungen gelegt werden. Kinder gewinnen also schon beim Zählen grundlegende Kenntnisse von Zahlen.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1492469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Diese Folie nimmt Bezug auf Folie 4 des Bausteins ‚Zahlverständnis’. (Dort wurden Zahlaspekte thematisiert und die mittlere Spalte</a:t>
            </a:r>
            <a:r>
              <a:rPr lang="de-DE" baseline="0" dirty="0" smtClean="0"/>
              <a:t> (‚statisch‘</a:t>
            </a:r>
            <a:r>
              <a:rPr lang="de-DE" dirty="0" smtClean="0"/>
              <a:t> besprochen.) Die Unterscheidung verschiedener Zahlaspekte spielt aber nicht nur beim Deuten von Zahlen eine Rolle, sondern auch im dynamischen Prozess des Zählens. </a:t>
            </a:r>
          </a:p>
          <a:p>
            <a:r>
              <a:rPr lang="de-DE" dirty="0" smtClean="0"/>
              <a:t>Kardinal wird beim Zählen die Menge durch das jeweilige Hinzufügen/zusätzliche Wahrnehmen eines Plättchens verändert, bis die Gesamtmenge erfasst und benannt wird (Vorgriff auf Kardinalzahlprinzip). </a:t>
            </a:r>
          </a:p>
          <a:p>
            <a:r>
              <a:rPr lang="de-DE" dirty="0" smtClean="0"/>
              <a:t>„eins </a:t>
            </a:r>
            <a:r>
              <a:rPr lang="de-DE" sz="1200" kern="1200" dirty="0" smtClean="0">
                <a:solidFill>
                  <a:schemeClr val="tx1"/>
                </a:solidFill>
                <a:effectLst/>
                <a:latin typeface="Arial" charset="0"/>
                <a:ea typeface="ＭＳ Ｐゴシック" charset="-128"/>
                <a:cs typeface="ＭＳ Ｐゴシック" charset="-128"/>
              </a:rPr>
              <a:t>–</a:t>
            </a:r>
            <a:r>
              <a:rPr lang="de-DE" dirty="0" smtClean="0"/>
              <a:t> zwei – drei“ -&gt; es sind drei Plättchen. Kommt ein Plättchen</a:t>
            </a:r>
            <a:r>
              <a:rPr lang="de-DE" baseline="0" dirty="0" smtClean="0"/>
              <a:t> dazu sind es insgesamt vier Plättchen.</a:t>
            </a:r>
            <a:endParaRPr lang="de-DE" dirty="0" smtClean="0"/>
          </a:p>
          <a:p>
            <a:r>
              <a:rPr lang="de-DE" dirty="0" err="1" smtClean="0"/>
              <a:t>Ordinal</a:t>
            </a:r>
            <a:r>
              <a:rPr lang="de-DE" dirty="0" smtClean="0"/>
              <a:t> wird mit jedem benannten Zahlwort auf die Position des Plättchens innerhalb der Folge verwiesen. </a:t>
            </a:r>
          </a:p>
          <a:p>
            <a:r>
              <a:rPr lang="de-DE" dirty="0" smtClean="0"/>
              <a:t>Die Folie kann auch gelöscht werden, wenn nicht auf dem Baustein ‚Zahlverständnis‘ aufgebaut wird. Die Inhalte können dann auf Folie 8 erläutert werden.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945655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Zählen bedeutet weit mehr als das Aufsagen der Zahlwortreihe. Es gibt sogenannte Zählprinzipien,</a:t>
            </a:r>
            <a:r>
              <a:rPr lang="de-DE" baseline="0" dirty="0" smtClean="0"/>
              <a:t> die aufzeigen, </a:t>
            </a:r>
            <a:r>
              <a:rPr lang="de-DE" dirty="0" smtClean="0"/>
              <a:t>welche grundlegenden Einsichten das Zählen als solches fordert.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smtClean="0"/>
          </a:p>
          <a:p>
            <a:r>
              <a:rPr lang="de-DE" dirty="0" smtClean="0"/>
              <a:t>(Diese Folie bietet zunächst</a:t>
            </a:r>
            <a:r>
              <a:rPr lang="de-DE" baseline="0" dirty="0" smtClean="0"/>
              <a:t> eine Übersicht. Sie wird auf den folgenden Folien mit den Zählprinzipien gefüllt.)</a:t>
            </a:r>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206687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Rhythmisches Zählen verleitet oftmals dazu, dass jedem Objekt eine Silbe zugeordnet wird, indem beim Zählen bei jeder Silbe auf ein Objekt gezeigt wird. Das</a:t>
            </a:r>
            <a:r>
              <a:rPr lang="de-DE" baseline="0" dirty="0" smtClean="0"/>
              <a:t> Eindeutigkeitsprinzip wird dann verletzt.</a:t>
            </a:r>
            <a:endParaRPr lang="de-DE"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Das Beispiel zeigt einen typischen Fehler auf, der an dieser Stelle entsteht, da das Zahlwort 7 das erste zweisilbige Zahlwort im Zählprozess ist.</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345526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Bei Bedarf siehe genauere Erläuterungen bei Padberg und Benz 2011.</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464406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Das Kardinalzahlprinzip beinhaltet ein elementares Verständnis von Zahlwörtern als Angabe der Mächtigkeit einer Menge</a:t>
            </a:r>
            <a:r>
              <a:rPr lang="de-DE" baseline="0" dirty="0" smtClean="0"/>
              <a:t> – als eine Antwort auf die Frage „Wie viele sind es?“</a:t>
            </a:r>
            <a:endParaRPr lang="de-DE" dirty="0" smtClean="0"/>
          </a:p>
          <a:p>
            <a:r>
              <a:rPr lang="de-DE" dirty="0" smtClean="0"/>
              <a:t>Fangen Kinder auf die Frage ‚Wie viele?‘ wieder mit einem Zählprozess bei einer bereits gezählten Menge an, ohne die ermittelte Menge zu benennen, ist dies ein Indiz dafür, dass noch nicht verstanden wurde, dass das letztgenannte</a:t>
            </a:r>
            <a:r>
              <a:rPr lang="de-DE" baseline="0" dirty="0" smtClean="0"/>
              <a:t> Zahlwort die Mächtigkeit der Menge wiedergibt (vgl. </a:t>
            </a:r>
            <a:r>
              <a:rPr lang="de-DE" baseline="0" dirty="0" err="1" smtClean="0"/>
              <a:t>Hasemann</a:t>
            </a:r>
            <a:r>
              <a:rPr lang="de-DE" baseline="0" dirty="0" smtClean="0"/>
              <a:t> &amp; Gasteiger 2014)</a:t>
            </a:r>
            <a:r>
              <a:rPr lang="de-DE" dirty="0" smtClean="0"/>
              <a:t>.</a:t>
            </a:r>
          </a:p>
          <a:p>
            <a:endParaRPr lang="de-DE" dirty="0" smtClean="0"/>
          </a:p>
          <a:p>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a:p>
        </p:txBody>
      </p:sp>
    </p:spTree>
    <p:extLst>
      <p:ext uri="{BB962C8B-B14F-4D97-AF65-F5344CB8AC3E}">
        <p14:creationId xmlns:p14="http://schemas.microsoft.com/office/powerpoint/2010/main" val="13240017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emf"/><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berschrift+Zwischenüberschrift+Text/Aufzählung">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smtClean="0"/>
              <a:t>Mastertitelformat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endParaRPr lang="de-DE" dirty="0"/>
          </a:p>
        </p:txBody>
      </p:sp>
      <p:sp>
        <p:nvSpPr>
          <p:cNvPr id="11" name="Rectangle 8"/>
          <p:cNvSpPr>
            <a:spLocks noGrp="1" noChangeArrowheads="1"/>
          </p:cNvSpPr>
          <p:nvPr>
            <p:ph idx="1"/>
          </p:nvPr>
        </p:nvSpPr>
        <p:spPr bwMode="auto">
          <a:xfrm>
            <a:off x="323528" y="1123200"/>
            <a:ext cx="8424936" cy="5402144"/>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0" indent="0">
              <a:buNone/>
              <a:defRPr/>
            </a:lvl1pPr>
            <a:lvl2pPr>
              <a:defRPr/>
            </a:lvl2pPr>
            <a:lvl3pPr>
              <a:defRPr/>
            </a:lvl3pPr>
          </a:lstStyle>
          <a:p>
            <a:pPr lvl="0"/>
            <a:endParaRPr lang="de-DE" dirty="0"/>
          </a:p>
        </p:txBody>
      </p:sp>
    </p:spTree>
    <p:extLst>
      <p:ext uri="{BB962C8B-B14F-4D97-AF65-F5344CB8AC3E}">
        <p14:creationId xmlns:p14="http://schemas.microsoft.com/office/powerpoint/2010/main" val="770344562"/>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979200"/>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752743694"/>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108000" y="3312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3361646345"/>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berschrift+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dirty="0" smtClean="0"/>
              <a:t>Mastertitelformat bearbeiten</a:t>
            </a:r>
            <a:endParaRPr lang="de-DE" dirty="0"/>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smtClean="0"/>
              <a:t>Mastertextformat bearbeiten</a:t>
            </a:r>
          </a:p>
        </p:txBody>
      </p:sp>
    </p:spTree>
    <p:extLst>
      <p:ext uri="{BB962C8B-B14F-4D97-AF65-F5344CB8AC3E}">
        <p14:creationId xmlns:p14="http://schemas.microsoft.com/office/powerpoint/2010/main" val="1903940956"/>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r Überschrift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smtClean="0"/>
              <a:t>Mastertitelformat bearbeiten</a:t>
            </a:r>
            <a:endParaRPr lang="de-DE" dirty="0"/>
          </a:p>
        </p:txBody>
      </p:sp>
    </p:spTree>
    <p:extLst>
      <p:ext uri="{BB962C8B-B14F-4D97-AF65-F5344CB8AC3E}">
        <p14:creationId xmlns:p14="http://schemas.microsoft.com/office/powerpoint/2010/main" val="192963389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dirty="0"/>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smtClean="0"/>
              <a:t>Master-Untertitelformat bearbeiten</a:t>
            </a:r>
            <a:endParaRPr lang="de-DE" dirty="0"/>
          </a:p>
        </p:txBody>
      </p:sp>
      <p:sp>
        <p:nvSpPr>
          <p:cNvPr id="6" name="Bildplatzhalter 5"/>
          <p:cNvSpPr>
            <a:spLocks noGrp="1"/>
          </p:cNvSpPr>
          <p:nvPr userDrawn="1">
            <p:ph type="pic" sz="quarter" idx="10"/>
          </p:nvPr>
        </p:nvSpPr>
        <p:spPr>
          <a:xfrm>
            <a:off x="0" y="765175"/>
            <a:ext cx="9144000" cy="2807841"/>
          </a:xfrm>
        </p:spPr>
        <p:txBody>
          <a:bodyPr/>
          <a:lstStyle/>
          <a:p>
            <a:r>
              <a:rPr lang="de-DE" smtClean="0"/>
              <a:t>Bild auf Platzhalter ziehen oder durch Klicken auf Symbol hinzufügen</a:t>
            </a:r>
            <a:endParaRPr lang="de-DE"/>
          </a:p>
        </p:txBody>
      </p:sp>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Grafik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1773858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folie ohne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dirty="0"/>
          </a:p>
        </p:txBody>
      </p:sp>
      <p:sp>
        <p:nvSpPr>
          <p:cNvPr id="14" name="Rechteck 13"/>
          <p:cNvSpPr/>
          <p:nvPr userDrawn="1"/>
        </p:nvSpPr>
        <p:spPr bwMode="auto">
          <a:xfrm>
            <a:off x="7092281" y="3789035"/>
            <a:ext cx="2051719" cy="2880325"/>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6462"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smtClean="0"/>
              <a:t>Master-Untertitelformat bearbeiten</a:t>
            </a:r>
            <a:endParaRPr lang="de-DE" dirty="0"/>
          </a:p>
        </p:txBody>
      </p:sp>
      <p:sp>
        <p:nvSpPr>
          <p:cNvPr id="13" name="Rectangle 2"/>
          <p:cNvSpPr txBox="1">
            <a:spLocks noChangeArrowheads="1"/>
          </p:cNvSpPr>
          <p:nvPr userDrawn="1"/>
        </p:nvSpPr>
        <p:spPr>
          <a:xfrm>
            <a:off x="633442" y="1137283"/>
            <a:ext cx="7898998" cy="1143000"/>
          </a:xfrm>
          <a:prstGeom prst="rect">
            <a:avLst/>
          </a:prstGeom>
        </p:spPr>
        <p:txBody>
          <a:bodyPr vert="horz" lIns="91440" tIns="108000" rIns="91440" bIns="108000" rtlCol="0" anchor="ctr">
            <a:noAutofit/>
          </a:bodyPr>
          <a:lstStyle>
            <a:lvl1pPr marL="0" indent="0" algn="l" rtl="0" eaLnBrk="1" fontAlgn="base" hangingPunct="1">
              <a:spcBef>
                <a:spcPct val="0"/>
              </a:spcBef>
              <a:spcAft>
                <a:spcPct val="0"/>
              </a:spcAft>
              <a:defRPr sz="2800" b="0" baseline="0">
                <a:solidFill>
                  <a:schemeClr val="bg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3600" b="1" kern="0" dirty="0">
                <a:solidFill>
                  <a:srgbClr val="327A86"/>
                </a:solidFill>
              </a:rPr>
              <a:t>Titel ohne</a:t>
            </a:r>
            <a:r>
              <a:rPr lang="de-DE" sz="3600" b="1" kern="0" baseline="0" dirty="0">
                <a:solidFill>
                  <a:srgbClr val="327A86"/>
                </a:solidFill>
              </a:rPr>
              <a:t> Bild</a:t>
            </a:r>
            <a:endParaRPr lang="de-DE" sz="3600" b="1" kern="0" dirty="0">
              <a:solidFill>
                <a:srgbClr val="327A86"/>
              </a:solidFill>
            </a:endParaRPr>
          </a:p>
        </p:txBody>
      </p:sp>
      <p:pic>
        <p:nvPicPr>
          <p:cNvPr id="26" name="Grafik 25"/>
          <p:cNvPicPr>
            <a:picLocks noChangeAspect="1"/>
          </p:cNvPicPr>
          <p:nvPr userDrawn="1"/>
        </p:nvPicPr>
        <p:blipFill>
          <a:blip r:embed="rId3"/>
          <a:stretch>
            <a:fillRect/>
          </a:stretch>
        </p:blipFill>
        <p:spPr>
          <a:xfrm>
            <a:off x="8237278" y="6264675"/>
            <a:ext cx="795310" cy="278358"/>
          </a:xfrm>
          <a:prstGeom prst="rect">
            <a:avLst/>
          </a:prstGeom>
        </p:spPr>
      </p:pic>
      <p:grpSp>
        <p:nvGrpSpPr>
          <p:cNvPr id="27" name="Gruppieren 26"/>
          <p:cNvGrpSpPr/>
          <p:nvPr userDrawn="1"/>
        </p:nvGrpSpPr>
        <p:grpSpPr>
          <a:xfrm>
            <a:off x="7105927" y="4004785"/>
            <a:ext cx="2038073" cy="558237"/>
            <a:chOff x="7105927" y="5823091"/>
            <a:chExt cx="2038073" cy="558237"/>
          </a:xfrm>
        </p:grpSpPr>
        <p:sp>
          <p:nvSpPr>
            <p:cNvPr id="28" name="Textfeld 27"/>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29" name="Gruppieren 28"/>
            <p:cNvGrpSpPr/>
            <p:nvPr userDrawn="1"/>
          </p:nvGrpSpPr>
          <p:grpSpPr>
            <a:xfrm>
              <a:off x="7308304" y="6067571"/>
              <a:ext cx="1835696" cy="313757"/>
              <a:chOff x="7308304" y="5923555"/>
              <a:chExt cx="1835696" cy="313757"/>
            </a:xfrm>
          </p:grpSpPr>
          <p:sp>
            <p:nvSpPr>
              <p:cNvPr id="30" name="Rechteck 2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31" name="Grafik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spTree>
    <p:extLst>
      <p:ext uri="{BB962C8B-B14F-4D97-AF65-F5344CB8AC3E}">
        <p14:creationId xmlns:p14="http://schemas.microsoft.com/office/powerpoint/2010/main" val="3603790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5" name="Bildplatzhalter 4"/>
          <p:cNvSpPr>
            <a:spLocks noGrp="1"/>
          </p:cNvSpPr>
          <p:nvPr>
            <p:ph type="pic" sz="quarter" idx="10"/>
          </p:nvPr>
        </p:nvSpPr>
        <p:spPr>
          <a:xfrm>
            <a:off x="0" y="3787878"/>
            <a:ext cx="6876256" cy="2881481"/>
          </a:xfrm>
        </p:spPr>
        <p:txBody>
          <a:bodyPr/>
          <a:lstStyle/>
          <a:p>
            <a:r>
              <a:rPr lang="de-DE" smtClean="0"/>
              <a:t>Bild auf Platzhalter ziehen oder durch Klicken auf Symbol hinzufügen</a:t>
            </a:r>
            <a:endParaRPr lang="de-DE"/>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stretch>
            <a:fillRect/>
          </a:stretch>
        </p:blipFill>
        <p:spPr>
          <a:xfrm>
            <a:off x="8237278" y="6264675"/>
            <a:ext cx="7953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1114631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24" name="Rechteck 23"/>
          <p:cNvSpPr/>
          <p:nvPr userDrawn="1"/>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dirty="0"/>
              <a:t>Gliederung</a:t>
            </a: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5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Tree>
    <p:extLst>
      <p:ext uri="{BB962C8B-B14F-4D97-AF65-F5344CB8AC3E}">
        <p14:creationId xmlns:p14="http://schemas.microsoft.com/office/powerpoint/2010/main" val="2943429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7251072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610505039"/>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11" Type="http://schemas.openxmlformats.org/officeDocument/2006/relationships/image" Target="../media/image1.emf"/><Relationship Id="rId12" Type="http://schemas.openxmlformats.org/officeDocument/2006/relationships/image" Target="../media/image2.png"/><Relationship Id="rId13"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4" Type="http://schemas.openxmlformats.org/officeDocument/2006/relationships/theme" Target="../theme/theme2.xml"/><Relationship Id="rId5" Type="http://schemas.openxmlformats.org/officeDocument/2006/relationships/image" Target="../media/image1.emf"/><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10.xml"/><Relationship Id="rId2"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11"/>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7"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3"/>
              </a:buBlip>
              <a:defRPr sz="1200">
                <a:solidFill>
                  <a:schemeClr val="tx1"/>
                </a:solidFill>
                <a:latin typeface="+mn-lt"/>
                <a:ea typeface="+mn-ea"/>
              </a:defRPr>
            </a:lvl9pPr>
          </a:lstStyle>
          <a:p>
            <a:r>
              <a:rPr lang="de-DE" dirty="0" smtClean="0"/>
              <a:t>Zahlvorstellungen | Baustein</a:t>
            </a:r>
            <a:r>
              <a:rPr lang="de-DE" baseline="0" dirty="0" smtClean="0"/>
              <a:t> 2</a:t>
            </a:r>
          </a:p>
          <a:p>
            <a:endParaRPr lang="de-DE" dirty="0"/>
          </a:p>
        </p:txBody>
      </p:sp>
    </p:spTree>
  </p:cSld>
  <p:clrMap bg1="lt1" tx1="dk1" bg2="lt2" tx2="dk2" accent1="accent1" accent2="accent2" accent3="accent3" accent4="accent4" accent5="accent5" accent6="accent6" hlink="hlink" folHlink="folHlink"/>
  <p:sldLayoutIdLst>
    <p:sldLayoutId id="2147483652" r:id="rId1"/>
    <p:sldLayoutId id="2147483692" r:id="rId2"/>
    <p:sldLayoutId id="2147483691" r:id="rId3"/>
    <p:sldLayoutId id="2147483695" r:id="rId4"/>
    <p:sldLayoutId id="2147483694" r:id="rId5"/>
    <p:sldLayoutId id="2147483682" r:id="rId6"/>
    <p:sldLayoutId id="2147483706" r:id="rId7"/>
    <p:sldLayoutId id="2147483699" r:id="rId8"/>
    <p:sldLayoutId id="2147483700" r:id="rId9"/>
  </p:sldLayoutIdLst>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3"/>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dirty="0">
              <a:latin typeface="Calibri"/>
            </a:endParaRPr>
          </a:p>
        </p:txBody>
      </p:sp>
      <p:sp>
        <p:nvSpPr>
          <p:cNvPr id="1032" name="Rectangle 8"/>
          <p:cNvSpPr>
            <a:spLocks noGrp="1" noChangeArrowheads="1"/>
          </p:cNvSpPr>
          <p:nvPr>
            <p:ph type="body" idx="1"/>
          </p:nvPr>
        </p:nvSpPr>
        <p:spPr bwMode="auto">
          <a:xfrm>
            <a:off x="324000" y="980728"/>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5" cstate="screen">
            <a:extLst>
              <a:ext uri="{28A0092B-C50C-407E-A947-70E740481C1C}">
                <a14:useLocalDpi xmlns:a14="http://schemas.microsoft.com/office/drawing/2010/main"/>
              </a:ext>
            </a:extLst>
          </a:blip>
          <a:srcRect r="52817" b="-3558"/>
          <a:stretch/>
        </p:blipFill>
        <p:spPr>
          <a:xfrm>
            <a:off x="205200" y="77051"/>
            <a:ext cx="720080" cy="189207"/>
          </a:xfrm>
          <a:prstGeom prst="rect">
            <a:avLst/>
          </a:prstGeom>
        </p:spPr>
      </p:pic>
      <p:sp>
        <p:nvSpPr>
          <p:cNvPr id="3" name="Titelplatzhalter 2"/>
          <p:cNvSpPr>
            <a:spLocks noGrp="1"/>
          </p:cNvSpPr>
          <p:nvPr>
            <p:ph type="title"/>
          </p:nvPr>
        </p:nvSpPr>
        <p:spPr>
          <a:xfrm>
            <a:off x="107504" y="332656"/>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15809"/>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a:lstStyle>
          <a:p>
            <a:r>
              <a:rPr lang="de-DE" dirty="0" smtClean="0"/>
              <a:t>Zwischenfolien zur Struktur-Transparenz (für Fortbildende)</a:t>
            </a:r>
          </a:p>
        </p:txBody>
      </p:sp>
    </p:spTree>
    <p:extLst>
      <p:ext uri="{BB962C8B-B14F-4D97-AF65-F5344CB8AC3E}">
        <p14:creationId xmlns:p14="http://schemas.microsoft.com/office/powerpoint/2010/main" val="1757497580"/>
      </p:ext>
    </p:extLst>
  </p:cSld>
  <p:clrMap bg1="lt1" tx1="dk1" bg2="lt2" tx2="dk2" accent1="accent1" accent2="accent2" accent3="accent3" accent4="accent4" accent5="accent5" accent6="accent6" hlink="hlink" folHlink="folHlink"/>
  <p:sldLayoutIdLst>
    <p:sldLayoutId id="2147483708" r:id="rId1"/>
    <p:sldLayoutId id="2147483710" r:id="rId2"/>
    <p:sldLayoutId id="2147483709" r:id="rId3"/>
  </p:sldLayoutIdLst>
  <p:timing>
    <p:tnLst>
      <p:par>
        <p:cTn id="1" dur="indefinite" restart="never" nodeType="tmRoot"/>
      </p:par>
    </p:tnLst>
  </p:timing>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g"/><Relationship Id="rId1" Type="http://schemas.openxmlformats.org/officeDocument/2006/relationships/slideLayout" Target="../slideLayouts/slideLayout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8.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JP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1" Type="http://schemas.openxmlformats.org/officeDocument/2006/relationships/slideLayout" Target="../slideLayouts/slideLayout8.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8.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3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 Id="rId3"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38.png"/><Relationship Id="rId5" Type="http://schemas.openxmlformats.org/officeDocument/2006/relationships/image" Target="../media/image34.png"/><Relationship Id="rId1" Type="http://schemas.openxmlformats.org/officeDocument/2006/relationships/slideLayout" Target="../slideLayouts/slideLayout8.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37.png"/><Relationship Id="rId1" Type="http://schemas.openxmlformats.org/officeDocument/2006/relationships/slideLayout" Target="../slideLayouts/slideLayout8.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37.png"/><Relationship Id="rId6" Type="http://schemas.openxmlformats.org/officeDocument/2006/relationships/image" Target="../media/image44.png"/><Relationship Id="rId1" Type="http://schemas.openxmlformats.org/officeDocument/2006/relationships/slideLayout" Target="../slideLayouts/slideLayout8.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9.xml"/><Relationship Id="rId3" Type="http://schemas.openxmlformats.org/officeDocument/2006/relationships/image" Target="../media/image45.png"/></Relationships>
</file>

<file path=ppt/slides/_rels/slide41.xml.rels><?xml version="1.0" encoding="UTF-8" standalone="yes"?>
<Relationships xmlns="http://schemas.openxmlformats.org/package/2006/relationships"><Relationship Id="rId3" Type="http://schemas.openxmlformats.org/officeDocument/2006/relationships/hyperlink" Target="http://www.dzlm.de/" TargetMode="External"/><Relationship Id="rId4" Type="http://schemas.openxmlformats.org/officeDocument/2006/relationships/image" Target="../media/image6.png"/><Relationship Id="rId1" Type="http://schemas.openxmlformats.org/officeDocument/2006/relationships/slideLayout" Target="../slideLayouts/slideLayout9.xml"/><Relationship Id="rId2" Type="http://schemas.openxmlformats.org/officeDocument/2006/relationships/hyperlink" Target="http://creativecommons.org/licenses/by-sa/4.0/"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Zahlbeziehungen</a:t>
            </a:r>
            <a:endParaRPr lang="de-DE" dirty="0"/>
          </a:p>
        </p:txBody>
      </p:sp>
      <p:sp>
        <p:nvSpPr>
          <p:cNvPr id="3" name="Untertitel 2"/>
          <p:cNvSpPr>
            <a:spLocks noGrp="1"/>
          </p:cNvSpPr>
          <p:nvPr>
            <p:ph type="subTitle" idx="1"/>
          </p:nvPr>
        </p:nvSpPr>
        <p:spPr>
          <a:xfrm>
            <a:off x="619472" y="4797152"/>
            <a:ext cx="5896744" cy="1440160"/>
          </a:xfrm>
        </p:spPr>
        <p:txBody>
          <a:bodyPr/>
          <a:lstStyle/>
          <a:p>
            <a:r>
              <a:rPr lang="de-DE" b="1" dirty="0" smtClean="0"/>
              <a:t>Entwicklung von Zahlvorstellungen im inklusiven Mathematikunterricht</a:t>
            </a:r>
          </a:p>
          <a:p>
            <a:r>
              <a:rPr lang="de-DE" dirty="0" smtClean="0"/>
              <a:t>Fortbildungsmaterial von Katrin </a:t>
            </a:r>
            <a:r>
              <a:rPr lang="de-DE" dirty="0" err="1" smtClean="0"/>
              <a:t>Akinwunmi</a:t>
            </a:r>
            <a:r>
              <a:rPr lang="de-DE" dirty="0" smtClean="0"/>
              <a:t> und Marcus Nührenbörger</a:t>
            </a:r>
            <a:endParaRPr lang="de-DE" dirty="0"/>
          </a:p>
        </p:txBody>
      </p:sp>
      <p:pic>
        <p:nvPicPr>
          <p:cNvPr id="5" name="Bildplatzhalt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4644" b="34644"/>
          <a:stretch>
            <a:fillRect/>
          </a:stretch>
        </p:blipFill>
        <p:spPr/>
      </p:pic>
      <p:pic>
        <p:nvPicPr>
          <p:cNvPr id="6" name="Bildplatzhalter 8"/>
          <p:cNvPicPr>
            <a:picLocks noChangeAspect="1"/>
          </p:cNvPicPr>
          <p:nvPr/>
        </p:nvPicPr>
        <p:blipFill rotWithShape="1">
          <a:blip r:embed="rId4">
            <a:extLst>
              <a:ext uri="{28A0092B-C50C-407E-A947-70E740481C1C}">
                <a14:useLocalDpi xmlns:a14="http://schemas.microsoft.com/office/drawing/2010/main" val="0"/>
              </a:ext>
            </a:extLst>
          </a:blip>
          <a:srcRect t="30505" b="23416"/>
          <a:stretch/>
        </p:blipFill>
        <p:spPr bwMode="auto">
          <a:xfrm>
            <a:off x="0" y="766800"/>
            <a:ext cx="9144000" cy="2807841"/>
          </a:xfrm>
          <a:prstGeom prst="rect">
            <a:avLst/>
          </a:prstGeom>
          <a:noFill/>
          <a:ln w="9525">
            <a:noFill/>
            <a:miter lim="800000"/>
            <a:headEnd/>
            <a:tailEnd/>
          </a:ln>
        </p:spPr>
      </p:pic>
    </p:spTree>
    <p:extLst>
      <p:ext uri="{BB962C8B-B14F-4D97-AF65-F5344CB8AC3E}">
        <p14:creationId xmlns:p14="http://schemas.microsoft.com/office/powerpoint/2010/main" val="27821402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b="1" dirty="0" smtClean="0"/>
              <a:t>Wie muss gezählt werden (Verfahrensregeln)?</a:t>
            </a:r>
          </a:p>
          <a:p>
            <a:pPr marL="457200" indent="-457200">
              <a:buFont typeface="+mj-lt"/>
              <a:buAutoNum type="arabicParenR"/>
            </a:pPr>
            <a:r>
              <a:rPr lang="de-DE" dirty="0" smtClean="0"/>
              <a:t>Das </a:t>
            </a:r>
            <a:r>
              <a:rPr lang="de-DE" i="1" dirty="0" smtClean="0"/>
              <a:t>Eindeutigkeitsprinzip                                                                                   </a:t>
            </a:r>
            <a:r>
              <a:rPr lang="de-DE" dirty="0" smtClean="0"/>
              <a:t>Jedem der zu zählenden Objekte wird genau ein Zahlwort zugeordnet.</a:t>
            </a:r>
          </a:p>
          <a:p>
            <a:pPr marL="457200" indent="-457200">
              <a:buFont typeface="+mj-lt"/>
              <a:buAutoNum type="arabicParenR"/>
            </a:pPr>
            <a:r>
              <a:rPr lang="de-DE" dirty="0" smtClean="0"/>
              <a:t>Das </a:t>
            </a:r>
            <a:r>
              <a:rPr lang="de-DE" i="1" dirty="0" smtClean="0"/>
              <a:t>Prinzip der stabilen Ordnung                                                                               </a:t>
            </a:r>
            <a:r>
              <a:rPr lang="de-DE" dirty="0" smtClean="0"/>
              <a:t>Die Reihe der Zahlwörter hat eine feste Ordnung.</a:t>
            </a:r>
          </a:p>
          <a:p>
            <a:pPr marL="0" indent="0">
              <a:buNone/>
            </a:pPr>
            <a:r>
              <a:rPr lang="de-DE" b="1" dirty="0" smtClean="0"/>
              <a:t>Was erreicht man dadurch (Ertrag)?</a:t>
            </a:r>
          </a:p>
          <a:p>
            <a:pPr marL="457200" indent="-457200">
              <a:buFont typeface="+mj-lt"/>
              <a:buAutoNum type="arabicParenR" startAt="3"/>
            </a:pPr>
            <a:r>
              <a:rPr lang="de-DE" dirty="0" smtClean="0"/>
              <a:t>Das </a:t>
            </a:r>
            <a:r>
              <a:rPr lang="de-DE" i="1" dirty="0" smtClean="0"/>
              <a:t>Kardinalprinzip </a:t>
            </a:r>
            <a:br>
              <a:rPr lang="de-DE" i="1" dirty="0" smtClean="0"/>
            </a:br>
            <a:r>
              <a:rPr lang="de-DE" dirty="0" smtClean="0"/>
              <a:t>Das zuletzt genannte Zahlwort beim Abzählprozess gibt die Anzahl der Elemente der abgezählten Menge an.</a:t>
            </a:r>
          </a:p>
          <a:p>
            <a:pPr marL="0" indent="0">
              <a:buNone/>
            </a:pPr>
            <a:r>
              <a:rPr lang="de-DE" b="1" dirty="0" smtClean="0"/>
              <a:t>Wie und was kann gezählt werden (Freiheit)?</a:t>
            </a:r>
          </a:p>
          <a:p>
            <a:pPr marL="457200" indent="-457200">
              <a:buFont typeface="+mj-lt"/>
              <a:buAutoNum type="arabicParenR" startAt="4"/>
            </a:pPr>
            <a:r>
              <a:rPr lang="de-DE" dirty="0" smtClean="0"/>
              <a:t>Das </a:t>
            </a:r>
            <a:r>
              <a:rPr lang="de-DE" i="1" dirty="0" smtClean="0"/>
              <a:t>Abstraktionsprinzip                                                                                             </a:t>
            </a:r>
            <a:r>
              <a:rPr lang="de-DE" dirty="0" smtClean="0"/>
              <a:t>Die Zählprinzipien (1–3) können auf jede beliebige Menge angewandt werden, d. h. es kommt nicht darauf an, von welcher Art die Objekte sind, die gezählt werden.</a:t>
            </a:r>
          </a:p>
          <a:p>
            <a:pPr marL="457200" indent="-457200">
              <a:buFont typeface="+mj-lt"/>
              <a:buAutoNum type="arabicParenR" startAt="3"/>
            </a:pPr>
            <a:endParaRPr lang="de-DE" dirty="0"/>
          </a:p>
          <a:p>
            <a:pPr marL="457200" indent="-457200">
              <a:buFont typeface="+mj-lt"/>
              <a:buAutoNum type="arabicParenR" startAt="3"/>
            </a:pPr>
            <a:endParaRPr lang="de-DE" dirty="0" smtClean="0"/>
          </a:p>
          <a:p>
            <a:pPr marL="0" indent="0">
              <a:buNone/>
            </a:pPr>
            <a:r>
              <a:rPr lang="de-DE" dirty="0" smtClean="0"/>
              <a:t>        </a:t>
            </a:r>
          </a:p>
        </p:txBody>
      </p:sp>
      <p:sp>
        <p:nvSpPr>
          <p:cNvPr id="3" name="Titel 2"/>
          <p:cNvSpPr>
            <a:spLocks noGrp="1"/>
          </p:cNvSpPr>
          <p:nvPr>
            <p:ph type="title"/>
          </p:nvPr>
        </p:nvSpPr>
        <p:spPr/>
        <p:txBody>
          <a:bodyPr>
            <a:normAutofit fontScale="90000"/>
          </a:bodyPr>
          <a:lstStyle/>
          <a:p>
            <a:r>
              <a:rPr lang="de-DE" dirty="0" smtClean="0"/>
              <a:t>1.1 Zählprinzipien</a:t>
            </a:r>
            <a:endParaRPr lang="de-DE"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6305550"/>
            <a:ext cx="2495550" cy="552450"/>
          </a:xfrm>
          <a:prstGeom prst="rect">
            <a:avLst/>
          </a:prstGeom>
        </p:spPr>
      </p:pic>
      <p:sp>
        <p:nvSpPr>
          <p:cNvPr id="6" name="Rechteck 5"/>
          <p:cNvSpPr/>
          <p:nvPr/>
        </p:nvSpPr>
        <p:spPr>
          <a:xfrm>
            <a:off x="2808000" y="504000"/>
            <a:ext cx="2674643" cy="338554"/>
          </a:xfrm>
          <a:prstGeom prst="rect">
            <a:avLst/>
          </a:prstGeom>
        </p:spPr>
        <p:txBody>
          <a:bodyPr wrap="none">
            <a:spAutoFit/>
          </a:bodyPr>
          <a:lstStyle/>
          <a:p>
            <a:r>
              <a:rPr lang="de-DE" sz="1600" b="1" i="1" dirty="0" smtClean="0">
                <a:solidFill>
                  <a:schemeClr val="tx2"/>
                </a:solidFill>
                <a:latin typeface="Calibri" panose="020F0502020204030204" pitchFamily="34" charset="0"/>
                <a:cs typeface="Calibri" panose="020F0502020204030204" pitchFamily="34" charset="0"/>
              </a:rPr>
              <a:t>(vgl</a:t>
            </a:r>
            <a:r>
              <a:rPr lang="de-DE" sz="1600" b="1" i="1" dirty="0">
                <a:solidFill>
                  <a:schemeClr val="tx2"/>
                </a:solidFill>
                <a:latin typeface="Calibri" panose="020F0502020204030204" pitchFamily="34" charset="0"/>
                <a:cs typeface="Calibri" panose="020F0502020204030204" pitchFamily="34" charset="0"/>
              </a:rPr>
              <a:t>. Padberg und Benz </a:t>
            </a:r>
            <a:r>
              <a:rPr lang="de-DE" sz="1600" b="1" i="1" dirty="0" smtClean="0">
                <a:solidFill>
                  <a:schemeClr val="tx2"/>
                </a:solidFill>
                <a:latin typeface="Calibri" panose="020F0502020204030204" pitchFamily="34" charset="0"/>
                <a:cs typeface="Calibri" panose="020F0502020204030204" pitchFamily="34" charset="0"/>
              </a:rPr>
              <a:t>2011)</a:t>
            </a:r>
            <a:endParaRPr lang="de-DE" sz="1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473429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sz="1700" b="1" dirty="0" smtClean="0"/>
              <a:t>Wie muss gezählt werden (Verfahrensregeln)?</a:t>
            </a:r>
          </a:p>
          <a:p>
            <a:pPr marL="457200" indent="-457200">
              <a:buFont typeface="+mj-lt"/>
              <a:buAutoNum type="arabicParenR"/>
            </a:pPr>
            <a:r>
              <a:rPr lang="de-DE" sz="1700" dirty="0" smtClean="0"/>
              <a:t>Das </a:t>
            </a:r>
            <a:r>
              <a:rPr lang="de-DE" sz="1700" i="1" dirty="0" smtClean="0"/>
              <a:t>Eindeutigkeitsprinzip                                                                                                               </a:t>
            </a:r>
            <a:r>
              <a:rPr lang="de-DE" sz="1700" dirty="0" smtClean="0"/>
              <a:t>Jedem der zu zählenden Objekte wird genau ein Zahlwort zugeordnet.</a:t>
            </a:r>
          </a:p>
          <a:p>
            <a:pPr marL="457200" indent="-457200">
              <a:buFont typeface="+mj-lt"/>
              <a:buAutoNum type="arabicParenR"/>
            </a:pPr>
            <a:r>
              <a:rPr lang="de-DE" sz="1700" dirty="0" smtClean="0"/>
              <a:t>Das </a:t>
            </a:r>
            <a:r>
              <a:rPr lang="de-DE" sz="1700" i="1" dirty="0" smtClean="0"/>
              <a:t>Prinzip der stabilen Ordnung                                                                                                </a:t>
            </a:r>
            <a:r>
              <a:rPr lang="de-DE" sz="1700" dirty="0" smtClean="0"/>
              <a:t>Die Reihe der Zahlwörter hat eine feste Ordnung.</a:t>
            </a:r>
          </a:p>
          <a:p>
            <a:pPr marL="0" indent="0">
              <a:buNone/>
            </a:pPr>
            <a:r>
              <a:rPr lang="de-DE" sz="1700" b="1" dirty="0" smtClean="0"/>
              <a:t>Was erreicht man dadurch (Ertrag)?</a:t>
            </a:r>
          </a:p>
          <a:p>
            <a:pPr marL="457200" indent="-457200">
              <a:buFont typeface="+mj-lt"/>
              <a:buAutoNum type="arabicParenR" startAt="3"/>
            </a:pPr>
            <a:r>
              <a:rPr lang="de-DE" sz="1700" dirty="0" smtClean="0"/>
              <a:t>Das </a:t>
            </a:r>
            <a:r>
              <a:rPr lang="de-DE" sz="1700" i="1" dirty="0" smtClean="0"/>
              <a:t>Kardinalprinzip </a:t>
            </a:r>
            <a:br>
              <a:rPr lang="de-DE" sz="1700" i="1" dirty="0" smtClean="0"/>
            </a:br>
            <a:r>
              <a:rPr lang="de-DE" sz="1700" dirty="0" smtClean="0"/>
              <a:t>Das zuletzt genannte Zahlwort beim Abzählprozess gibt die Anzahl der Elemente der abgezählten Menge an.</a:t>
            </a:r>
          </a:p>
          <a:p>
            <a:pPr marL="0" indent="0">
              <a:buNone/>
            </a:pPr>
            <a:r>
              <a:rPr lang="de-DE" sz="1700" b="1" dirty="0" smtClean="0"/>
              <a:t>Wie und was kann gezählt werden (Freiheit)?</a:t>
            </a:r>
          </a:p>
          <a:p>
            <a:pPr marL="457200" indent="-457200">
              <a:buFont typeface="+mj-lt"/>
              <a:buAutoNum type="arabicParenR" startAt="4"/>
            </a:pPr>
            <a:r>
              <a:rPr lang="de-DE" sz="1700" dirty="0" smtClean="0"/>
              <a:t>Das </a:t>
            </a:r>
            <a:r>
              <a:rPr lang="de-DE" sz="1700" i="1" dirty="0" smtClean="0"/>
              <a:t>Abstraktionsprinzip                                                                                                                 </a:t>
            </a:r>
            <a:r>
              <a:rPr lang="de-DE" sz="1700" dirty="0" smtClean="0"/>
              <a:t>Die Zählprinzipien (1) und (3) können auf jede beliebige Menge angewandt werden, d. h. es kommt nicht darauf an, von welcher Art die Objekte sind, die gezählt werden.</a:t>
            </a:r>
          </a:p>
          <a:p>
            <a:pPr marL="457200" indent="-457200">
              <a:buFont typeface="+mj-lt"/>
              <a:buAutoNum type="arabicParenR" startAt="4"/>
            </a:pPr>
            <a:r>
              <a:rPr lang="de-DE" sz="1700" dirty="0" smtClean="0"/>
              <a:t>Das </a:t>
            </a:r>
            <a:r>
              <a:rPr lang="de-DE" sz="1700" i="1" dirty="0" smtClean="0"/>
              <a:t>Prinzip der Irrelevanz der Anordnung</a:t>
            </a:r>
            <a:r>
              <a:rPr lang="de-DE" sz="1700" dirty="0" smtClean="0"/>
              <a:t>                                                                                Die jeweilige Anordnung der zu zählenden Objekte ist für das Zählergebnis irrelevant.</a:t>
            </a:r>
          </a:p>
          <a:p>
            <a:pPr marL="457200" indent="-457200">
              <a:buFont typeface="+mj-lt"/>
              <a:buAutoNum type="arabicParenR" startAt="3"/>
            </a:pPr>
            <a:endParaRPr lang="de-DE" dirty="0"/>
          </a:p>
          <a:p>
            <a:pPr marL="457200" indent="-457200">
              <a:buFont typeface="+mj-lt"/>
              <a:buAutoNum type="arabicParenR" startAt="3"/>
            </a:pPr>
            <a:endParaRPr lang="de-DE" dirty="0" smtClean="0"/>
          </a:p>
          <a:p>
            <a:pPr marL="0" indent="0">
              <a:buNone/>
            </a:pPr>
            <a:r>
              <a:rPr lang="de-DE" dirty="0" smtClean="0"/>
              <a:t>        </a:t>
            </a:r>
          </a:p>
        </p:txBody>
      </p:sp>
      <p:sp>
        <p:nvSpPr>
          <p:cNvPr id="3" name="Titel 2"/>
          <p:cNvSpPr>
            <a:spLocks noGrp="1"/>
          </p:cNvSpPr>
          <p:nvPr>
            <p:ph type="title"/>
          </p:nvPr>
        </p:nvSpPr>
        <p:spPr/>
        <p:txBody>
          <a:bodyPr>
            <a:normAutofit fontScale="90000"/>
          </a:bodyPr>
          <a:lstStyle/>
          <a:p>
            <a:r>
              <a:rPr lang="de-DE" dirty="0" smtClean="0"/>
              <a:t>1.1 Zählprinzipien</a:t>
            </a:r>
            <a:endParaRPr lang="de-DE" dirty="0"/>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147" y="6238673"/>
            <a:ext cx="2601669" cy="502695"/>
          </a:xfrm>
          <a:prstGeom prst="rect">
            <a:avLst/>
          </a:prstGeom>
        </p:spPr>
      </p:pic>
      <p:pic>
        <p:nvPicPr>
          <p:cNvPr id="9" name="Grafik 8"/>
          <p:cNvPicPr>
            <a:picLocks noChangeAspect="1"/>
          </p:cNvPicPr>
          <p:nvPr/>
        </p:nvPicPr>
        <p:blipFill rotWithShape="1">
          <a:blip r:embed="rId4">
            <a:extLst>
              <a:ext uri="{28A0092B-C50C-407E-A947-70E740481C1C}">
                <a14:useLocalDpi xmlns:a14="http://schemas.microsoft.com/office/drawing/2010/main" val="0"/>
              </a:ext>
            </a:extLst>
          </a:blip>
          <a:srcRect r="1051"/>
          <a:stretch/>
        </p:blipFill>
        <p:spPr>
          <a:xfrm>
            <a:off x="3168136" y="6238672"/>
            <a:ext cx="2628000" cy="502695"/>
          </a:xfrm>
          <a:prstGeom prst="rect">
            <a:avLst/>
          </a:prstGeom>
        </p:spPr>
      </p:pic>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64754" y="6238672"/>
            <a:ext cx="2655718" cy="488989"/>
          </a:xfrm>
          <a:prstGeom prst="rect">
            <a:avLst/>
          </a:prstGeom>
        </p:spPr>
      </p:pic>
      <p:sp>
        <p:nvSpPr>
          <p:cNvPr id="7" name="Rechteck 6"/>
          <p:cNvSpPr/>
          <p:nvPr/>
        </p:nvSpPr>
        <p:spPr>
          <a:xfrm>
            <a:off x="2808000" y="504000"/>
            <a:ext cx="2674643" cy="338554"/>
          </a:xfrm>
          <a:prstGeom prst="rect">
            <a:avLst/>
          </a:prstGeom>
        </p:spPr>
        <p:txBody>
          <a:bodyPr wrap="none">
            <a:spAutoFit/>
          </a:bodyPr>
          <a:lstStyle/>
          <a:p>
            <a:r>
              <a:rPr lang="de-DE" sz="1600" b="1" i="1" dirty="0" smtClean="0">
                <a:solidFill>
                  <a:schemeClr val="tx2"/>
                </a:solidFill>
                <a:latin typeface="Calibri" panose="020F0502020204030204" pitchFamily="34" charset="0"/>
                <a:cs typeface="Calibri" panose="020F0502020204030204" pitchFamily="34" charset="0"/>
              </a:rPr>
              <a:t>(vgl</a:t>
            </a:r>
            <a:r>
              <a:rPr lang="de-DE" sz="1600" b="1" i="1" dirty="0">
                <a:solidFill>
                  <a:schemeClr val="tx2"/>
                </a:solidFill>
                <a:latin typeface="Calibri" panose="020F0502020204030204" pitchFamily="34" charset="0"/>
                <a:cs typeface="Calibri" panose="020F0502020204030204" pitchFamily="34" charset="0"/>
              </a:rPr>
              <a:t>. Padberg und Benz </a:t>
            </a:r>
            <a:r>
              <a:rPr lang="de-DE" sz="1600" b="1" i="1" dirty="0" smtClean="0">
                <a:solidFill>
                  <a:schemeClr val="tx2"/>
                </a:solidFill>
                <a:latin typeface="Calibri" panose="020F0502020204030204" pitchFamily="34" charset="0"/>
                <a:cs typeface="Calibri" panose="020F0502020204030204" pitchFamily="34" charset="0"/>
              </a:rPr>
              <a:t>2011)</a:t>
            </a:r>
            <a:endParaRPr lang="de-DE" sz="1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836235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456300" indent="-457200">
              <a:buFont typeface="+mj-lt"/>
              <a:buAutoNum type="arabicPeriod"/>
            </a:pPr>
            <a:r>
              <a:rPr lang="de-DE" sz="1900" b="1" dirty="0" smtClean="0"/>
              <a:t>Ganzheitsauffassung                                                                                                      </a:t>
            </a:r>
            <a:r>
              <a:rPr lang="de-DE" sz="1900" dirty="0" smtClean="0"/>
              <a:t>Das Kind lernt die Zahlwortreihe ähnlich eines Gedichtes als Ganzes ohne die einzelnen Zahlwörter zu unterscheiden (vgl. Zählreime etc.).</a:t>
            </a:r>
            <a:endParaRPr lang="de-DE" sz="1900" b="1" dirty="0" smtClean="0"/>
          </a:p>
          <a:p>
            <a:pPr marL="456300" indent="-457200">
              <a:buFont typeface="+mj-lt"/>
              <a:buAutoNum type="arabicPeriod"/>
            </a:pPr>
            <a:r>
              <a:rPr lang="de-DE" sz="1900" b="1" dirty="0" smtClean="0"/>
              <a:t>Unflexible Zahlwortreihe                                                                                              </a:t>
            </a:r>
            <a:r>
              <a:rPr lang="de-DE" sz="1900" dirty="0" smtClean="0"/>
              <a:t>Das Kind kann die Zahlwortreihe nur von 1 beginnend aufsagen. Erste Zahlwörter werden in der richtigen Reihenfolge erfasst, die Eins-zu-Eins-Zuordnung ist noch nicht sicher.</a:t>
            </a:r>
            <a:endParaRPr lang="de-DE" sz="1900" b="1" dirty="0" smtClean="0"/>
          </a:p>
          <a:p>
            <a:pPr marL="456300" indent="-457200">
              <a:buFont typeface="+mj-lt"/>
              <a:buAutoNum type="arabicPeriod"/>
            </a:pPr>
            <a:r>
              <a:rPr lang="de-DE" sz="1900" b="1" dirty="0" smtClean="0"/>
              <a:t>Teilweise flexible Zahlwortreihe </a:t>
            </a:r>
            <a:r>
              <a:rPr lang="de-DE" sz="1900" dirty="0" smtClean="0"/>
              <a:t>                                                                              Das Kind kann bei beliebigen Zahlwörtern beginnend zählen. Vorgänger und Nachfolger können benannt werden. Erstes Rückwärtszählen ist möglich.</a:t>
            </a:r>
            <a:endParaRPr lang="de-DE" sz="1900" b="1" dirty="0" smtClean="0"/>
          </a:p>
          <a:p>
            <a:pPr marL="456300" indent="-457200">
              <a:buFont typeface="+mj-lt"/>
              <a:buAutoNum type="arabicPeriod"/>
            </a:pPr>
            <a:r>
              <a:rPr lang="de-DE" sz="1900" b="1" dirty="0" smtClean="0"/>
              <a:t>Flexible Zahlwortreihe </a:t>
            </a:r>
            <a:r>
              <a:rPr lang="de-DE" sz="1900" dirty="0" smtClean="0"/>
              <a:t>                                                                                                Das Kind kann von jedem beliebigen Zahlwort vorwärts und später auch rückwärts zählen.</a:t>
            </a:r>
            <a:endParaRPr lang="de-DE" sz="1900" b="1" dirty="0" smtClean="0"/>
          </a:p>
          <a:p>
            <a:pPr marL="456300" indent="-457200">
              <a:buFont typeface="+mj-lt"/>
              <a:buAutoNum type="arabicPeriod"/>
            </a:pPr>
            <a:r>
              <a:rPr lang="de-DE" sz="1900" b="1" dirty="0" smtClean="0"/>
              <a:t>Vollständig reversible Zahlwortreihe</a:t>
            </a:r>
            <a:r>
              <a:rPr lang="de-DE" sz="1900" dirty="0"/>
              <a:t> </a:t>
            </a:r>
            <a:r>
              <a:rPr lang="de-DE" sz="1900" dirty="0" smtClean="0"/>
              <a:t>                                                                     Das Kind beherrscht die Zahlwortreihe vollständig. Vorwärts- und Rückwärtszählen (auch in Schritten) ist von jeder beliebigen Zahl aus sicher möglich.</a:t>
            </a:r>
            <a:endParaRPr lang="de-DE" sz="1900" b="1" dirty="0"/>
          </a:p>
        </p:txBody>
      </p:sp>
      <p:sp>
        <p:nvSpPr>
          <p:cNvPr id="3" name="Titel 2"/>
          <p:cNvSpPr>
            <a:spLocks noGrp="1"/>
          </p:cNvSpPr>
          <p:nvPr>
            <p:ph type="title"/>
          </p:nvPr>
        </p:nvSpPr>
        <p:spPr/>
        <p:txBody>
          <a:bodyPr>
            <a:normAutofit fontScale="90000"/>
          </a:bodyPr>
          <a:lstStyle/>
          <a:p>
            <a:r>
              <a:rPr lang="de-DE" dirty="0" smtClean="0"/>
              <a:t>1.2 Stufen der Zählentwicklung</a:t>
            </a:r>
            <a:endParaRPr lang="de-DE" dirty="0"/>
          </a:p>
        </p:txBody>
      </p:sp>
      <p:sp>
        <p:nvSpPr>
          <p:cNvPr id="4" name="Rechteck 3"/>
          <p:cNvSpPr/>
          <p:nvPr/>
        </p:nvSpPr>
        <p:spPr>
          <a:xfrm>
            <a:off x="4535996" y="504000"/>
            <a:ext cx="1631793" cy="338554"/>
          </a:xfrm>
          <a:prstGeom prst="rect">
            <a:avLst/>
          </a:prstGeom>
        </p:spPr>
        <p:txBody>
          <a:bodyPr wrap="none">
            <a:spAutoFit/>
          </a:bodyPr>
          <a:lstStyle/>
          <a:p>
            <a:r>
              <a:rPr lang="de-DE" sz="1600" b="1" i="1" dirty="0" smtClean="0">
                <a:solidFill>
                  <a:schemeClr val="tx2"/>
                </a:solidFill>
                <a:latin typeface="Calibri" panose="020F0502020204030204" pitchFamily="34" charset="0"/>
                <a:cs typeface="Calibri" panose="020F0502020204030204" pitchFamily="34" charset="0"/>
              </a:rPr>
              <a:t>(vgl</a:t>
            </a:r>
            <a:r>
              <a:rPr lang="de-DE" sz="1600" b="1" i="1" dirty="0">
                <a:solidFill>
                  <a:schemeClr val="tx2"/>
                </a:solidFill>
                <a:latin typeface="Calibri" panose="020F0502020204030204" pitchFamily="34" charset="0"/>
                <a:cs typeface="Calibri" panose="020F0502020204030204" pitchFamily="34" charset="0"/>
              </a:rPr>
              <a:t>. </a:t>
            </a:r>
            <a:r>
              <a:rPr lang="de-DE" sz="1600" b="1" i="1" dirty="0" err="1" smtClean="0">
                <a:solidFill>
                  <a:schemeClr val="tx2"/>
                </a:solidFill>
                <a:latin typeface="Calibri" panose="020F0502020204030204" pitchFamily="34" charset="0"/>
                <a:cs typeface="Calibri" panose="020F0502020204030204" pitchFamily="34" charset="0"/>
              </a:rPr>
              <a:t>Fuson</a:t>
            </a:r>
            <a:r>
              <a:rPr lang="de-DE" sz="1600" b="1" i="1" dirty="0" smtClean="0">
                <a:solidFill>
                  <a:schemeClr val="tx2"/>
                </a:solidFill>
                <a:latin typeface="Calibri" panose="020F0502020204030204" pitchFamily="34" charset="0"/>
                <a:cs typeface="Calibri" panose="020F0502020204030204" pitchFamily="34" charset="0"/>
              </a:rPr>
              <a:t> 1988)</a:t>
            </a:r>
            <a:endParaRPr lang="de-DE" sz="1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63160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sz="2400" b="1" dirty="0">
                <a:latin typeface="Calibri" panose="020F0502020204030204" pitchFamily="34" charset="0"/>
                <a:cs typeface="Calibri" panose="020F0502020204030204" pitchFamily="34" charset="0"/>
              </a:rPr>
              <a:t>Fazit:</a:t>
            </a:r>
          </a:p>
          <a:p>
            <a:endParaRPr lang="de-DE" b="1" i="1" dirty="0" smtClean="0">
              <a:solidFill>
                <a:schemeClr val="tx2"/>
              </a:solidFill>
            </a:endParaRPr>
          </a:p>
          <a:p>
            <a:pPr algn="just"/>
            <a:r>
              <a:rPr lang="de-DE" b="1" i="1" dirty="0" smtClean="0">
                <a:solidFill>
                  <a:schemeClr val="tx2"/>
                </a:solidFill>
              </a:rPr>
              <a:t>Zählprinzipien</a:t>
            </a:r>
            <a:r>
              <a:rPr lang="de-DE" dirty="0" smtClean="0"/>
              <a:t> diagnostizieren und entsprechende Fähigkeiten und Fertigkeiten fördern</a:t>
            </a:r>
          </a:p>
          <a:p>
            <a:pPr algn="just"/>
            <a:r>
              <a:rPr lang="de-DE" b="1" i="1" dirty="0">
                <a:solidFill>
                  <a:schemeClr val="tx2"/>
                </a:solidFill>
                <a:latin typeface="Calibri" panose="020F0502020204030204" pitchFamily="34" charset="0"/>
                <a:cs typeface="Calibri" panose="020F0502020204030204" pitchFamily="34" charset="0"/>
              </a:rPr>
              <a:t>Zählkompetenzen </a:t>
            </a:r>
            <a:r>
              <a:rPr lang="de-DE" dirty="0">
                <a:latin typeface="Calibri" panose="020F0502020204030204" pitchFamily="34" charset="0"/>
                <a:cs typeface="Calibri" panose="020F0502020204030204" pitchFamily="34" charset="0"/>
              </a:rPr>
              <a:t>erarbeiten, automatisieren, flexibilisieren, aber gleichzeitig Alternativen zum Zählen ins Gespräch bringen</a:t>
            </a:r>
          </a:p>
          <a:p>
            <a:pPr marL="0" indent="0">
              <a:buNone/>
            </a:pPr>
            <a:endParaRPr lang="de-DE" dirty="0" smtClean="0"/>
          </a:p>
        </p:txBody>
      </p:sp>
      <p:sp>
        <p:nvSpPr>
          <p:cNvPr id="3" name="Titel 2"/>
          <p:cNvSpPr>
            <a:spLocks noGrp="1"/>
          </p:cNvSpPr>
          <p:nvPr>
            <p:ph type="title"/>
          </p:nvPr>
        </p:nvSpPr>
        <p:spPr/>
        <p:txBody>
          <a:bodyPr>
            <a:normAutofit fontScale="90000"/>
          </a:bodyPr>
          <a:lstStyle/>
          <a:p>
            <a:r>
              <a:rPr lang="de-DE" dirty="0" smtClean="0"/>
              <a:t>1 Zählen</a:t>
            </a:r>
            <a:endParaRPr lang="de-DE" dirty="0"/>
          </a:p>
        </p:txBody>
      </p:sp>
    </p:spTree>
    <p:extLst>
      <p:ext uri="{BB962C8B-B14F-4D97-AF65-F5344CB8AC3E}">
        <p14:creationId xmlns:p14="http://schemas.microsoft.com/office/powerpoint/2010/main" val="175505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764704" y="1916832"/>
            <a:ext cx="5256584"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smtClean="0"/>
              <a:t>Zählen</a:t>
            </a:r>
            <a:endParaRPr lang="de-DE" dirty="0"/>
          </a:p>
          <a:p>
            <a:pPr marL="514350" indent="-514350">
              <a:buClr>
                <a:srgbClr val="327A86"/>
              </a:buClr>
              <a:buAutoNum type="arabicPeriod"/>
            </a:pPr>
            <a:r>
              <a:rPr lang="de-DE" dirty="0" smtClean="0">
                <a:solidFill>
                  <a:srgbClr val="327A86"/>
                </a:solidFill>
              </a:rPr>
              <a:t>Zahlbeziehungen</a:t>
            </a:r>
            <a:endParaRPr lang="de-DE" dirty="0">
              <a:solidFill>
                <a:srgbClr val="327A86"/>
              </a:solidFill>
            </a:endParaRPr>
          </a:p>
          <a:p>
            <a:pPr marL="514350" indent="-514350">
              <a:buClr>
                <a:srgbClr val="327A86"/>
              </a:buClr>
              <a:buAutoNum type="arabicPeriod"/>
            </a:pPr>
            <a:r>
              <a:rPr lang="de-DE" dirty="0" smtClean="0"/>
              <a:t>Stellenwertsystem</a:t>
            </a:r>
          </a:p>
          <a:p>
            <a:pPr marL="514350" indent="-514350">
              <a:buClr>
                <a:srgbClr val="327A86"/>
              </a:buClr>
              <a:buAutoNum type="arabicPeriod"/>
            </a:pPr>
            <a:r>
              <a:rPr lang="de-DE" dirty="0" smtClean="0"/>
              <a:t>Materialanalyse</a:t>
            </a:r>
          </a:p>
          <a:p>
            <a:pPr marL="514350" indent="-514350">
              <a:buClr>
                <a:srgbClr val="327A86"/>
              </a:buClr>
              <a:buAutoNum type="arabicPeriod"/>
            </a:pPr>
            <a:r>
              <a:rPr lang="de-DE" dirty="0" smtClean="0"/>
              <a:t>Diskussion</a:t>
            </a:r>
            <a:endParaRPr lang="de-DE" dirty="0"/>
          </a:p>
        </p:txBody>
      </p:sp>
    </p:spTree>
    <p:extLst>
      <p:ext uri="{BB962C8B-B14F-4D97-AF65-F5344CB8AC3E}">
        <p14:creationId xmlns:p14="http://schemas.microsoft.com/office/powerpoint/2010/main" val="8143913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e 3"/>
          <p:cNvGraphicFramePr>
            <a:graphicFrameLocks noGrp="1"/>
          </p:cNvGraphicFramePr>
          <p:nvPr>
            <p:extLst>
              <p:ext uri="{D42A27DB-BD31-4B8C-83A1-F6EECF244321}">
                <p14:modId xmlns:p14="http://schemas.microsoft.com/office/powerpoint/2010/main" val="3295610433"/>
              </p:ext>
            </p:extLst>
          </p:nvPr>
        </p:nvGraphicFramePr>
        <p:xfrm>
          <a:off x="323528" y="1123200"/>
          <a:ext cx="8352928" cy="5474152"/>
        </p:xfrm>
        <a:graphic>
          <a:graphicData uri="http://schemas.openxmlformats.org/drawingml/2006/table">
            <a:tbl>
              <a:tblPr firstRow="1" bandRow="1">
                <a:tableStyleId>{5940675A-B579-460E-94D1-54222C63F5DA}</a:tableStyleId>
              </a:tblPr>
              <a:tblGrid>
                <a:gridCol w="1152129">
                  <a:extLst>
                    <a:ext uri="{9D8B030D-6E8A-4147-A177-3AD203B41FA5}">
                      <a16:colId xmlns:a16="http://schemas.microsoft.com/office/drawing/2014/main" xmlns="" val="20000"/>
                    </a:ext>
                  </a:extLst>
                </a:gridCol>
                <a:gridCol w="3528391">
                  <a:extLst>
                    <a:ext uri="{9D8B030D-6E8A-4147-A177-3AD203B41FA5}">
                      <a16:colId xmlns:a16="http://schemas.microsoft.com/office/drawing/2014/main" xmlns="" val="20001"/>
                    </a:ext>
                  </a:extLst>
                </a:gridCol>
                <a:gridCol w="3672408">
                  <a:extLst>
                    <a:ext uri="{9D8B030D-6E8A-4147-A177-3AD203B41FA5}">
                      <a16:colId xmlns:a16="http://schemas.microsoft.com/office/drawing/2014/main" xmlns="" val="20002"/>
                    </a:ext>
                  </a:extLst>
                </a:gridCol>
              </a:tblGrid>
              <a:tr h="433731">
                <a:tc>
                  <a:txBody>
                    <a:bodyPr/>
                    <a:lstStyle/>
                    <a:p>
                      <a:r>
                        <a:rPr lang="de-DE" sz="2000" dirty="0" smtClean="0">
                          <a:latin typeface="Calibri" charset="0"/>
                          <a:ea typeface="Calibri" charset="0"/>
                          <a:cs typeface="Calibri" charset="0"/>
                        </a:rPr>
                        <a:t> </a:t>
                      </a:r>
                      <a:r>
                        <a:rPr lang="de-DE" sz="2000" b="1" dirty="0" smtClean="0">
                          <a:latin typeface="Calibri" charset="0"/>
                          <a:ea typeface="Calibri" charset="0"/>
                          <a:cs typeface="Calibri" charset="0"/>
                        </a:rPr>
                        <a:t> 7</a:t>
                      </a:r>
                      <a:endParaRPr lang="de-DE" sz="2000" b="1" dirty="0">
                        <a:latin typeface="Calibri" charset="0"/>
                        <a:ea typeface="Calibri" charset="0"/>
                        <a:cs typeface="Calibri" charset="0"/>
                      </a:endParaRPr>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de-DE" sz="2000" dirty="0" smtClean="0">
                          <a:latin typeface="Calibri" charset="0"/>
                          <a:ea typeface="Calibri" charset="0"/>
                          <a:cs typeface="Calibri" charset="0"/>
                        </a:rPr>
                        <a:t>Die Zahl</a:t>
                      </a:r>
                      <a:r>
                        <a:rPr lang="de-DE" sz="2000" baseline="0" dirty="0" smtClean="0">
                          <a:latin typeface="Calibri" charset="0"/>
                          <a:ea typeface="Calibri" charset="0"/>
                          <a:cs typeface="Calibri" charset="0"/>
                        </a:rPr>
                        <a:t> 7</a:t>
                      </a:r>
                      <a:endParaRPr lang="de-DE" sz="2000" dirty="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de-DE" sz="2000" dirty="0" smtClean="0">
                          <a:latin typeface="Calibri" charset="0"/>
                          <a:ea typeface="Calibri" charset="0"/>
                          <a:cs typeface="Calibri" charset="0"/>
                        </a:rPr>
                        <a:t>Die</a:t>
                      </a:r>
                      <a:r>
                        <a:rPr lang="de-DE" sz="2000" baseline="0" dirty="0" smtClean="0">
                          <a:latin typeface="Calibri" charset="0"/>
                          <a:ea typeface="Calibri" charset="0"/>
                          <a:cs typeface="Calibri" charset="0"/>
                        </a:rPr>
                        <a:t> Zahl 7 in Beziehung zur 6</a:t>
                      </a:r>
                      <a:endParaRPr lang="de-DE" sz="2000" dirty="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2358659">
                <a:tc>
                  <a:txBody>
                    <a:bodyPr/>
                    <a:lstStyle/>
                    <a:p>
                      <a:pPr algn="r"/>
                      <a:endParaRPr lang="de-DE" sz="2000" dirty="0" smtClean="0">
                        <a:latin typeface="Calibri" charset="0"/>
                        <a:ea typeface="Calibri" charset="0"/>
                        <a:cs typeface="Calibri" charset="0"/>
                      </a:endParaRPr>
                    </a:p>
                    <a:p>
                      <a:pPr algn="r"/>
                      <a:endParaRPr lang="de-DE" sz="2000" dirty="0" smtClean="0">
                        <a:latin typeface="Calibri" charset="0"/>
                        <a:ea typeface="Calibri" charset="0"/>
                        <a:cs typeface="Calibri" charset="0"/>
                      </a:endParaRPr>
                    </a:p>
                    <a:p>
                      <a:pPr algn="r"/>
                      <a:r>
                        <a:rPr lang="de-DE" sz="2000" i="1" dirty="0" smtClean="0">
                          <a:solidFill>
                            <a:schemeClr val="tx2"/>
                          </a:solidFill>
                          <a:latin typeface="Calibri" charset="0"/>
                          <a:ea typeface="Calibri" charset="0"/>
                          <a:cs typeface="Calibri" charset="0"/>
                        </a:rPr>
                        <a:t>kardinal:</a:t>
                      </a:r>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de-DE" sz="2000" b="1" dirty="0" smtClean="0">
                          <a:latin typeface="Calibri" charset="0"/>
                          <a:ea typeface="Calibri" charset="0"/>
                          <a:cs typeface="Calibri" charset="0"/>
                        </a:rPr>
                        <a:t>Wie viele:</a:t>
                      </a:r>
                    </a:p>
                    <a:p>
                      <a:endParaRPr lang="de-DE" sz="2000" dirty="0" smtClean="0">
                        <a:latin typeface="Calibri" charset="0"/>
                        <a:ea typeface="Calibri" charset="0"/>
                        <a:cs typeface="Calibri" charset="0"/>
                      </a:endParaRPr>
                    </a:p>
                    <a:p>
                      <a:endParaRPr lang="de-DE" sz="2000" dirty="0" smtClean="0">
                        <a:latin typeface="Calibri" charset="0"/>
                        <a:ea typeface="Calibri" charset="0"/>
                        <a:cs typeface="Calibri" charset="0"/>
                      </a:endParaRPr>
                    </a:p>
                    <a:p>
                      <a:endParaRPr lang="de-DE" sz="2000" dirty="0" smtClean="0">
                        <a:latin typeface="Calibri" charset="0"/>
                        <a:ea typeface="Calibri" charset="0"/>
                        <a:cs typeface="Calibri" charset="0"/>
                      </a:endParaRPr>
                    </a:p>
                    <a:p>
                      <a:endParaRPr lang="de-DE" sz="2000" dirty="0" smtClean="0">
                        <a:latin typeface="Calibri" charset="0"/>
                        <a:ea typeface="Calibri" charset="0"/>
                        <a:cs typeface="Calibri" charset="0"/>
                      </a:endParaRPr>
                    </a:p>
                    <a:p>
                      <a:r>
                        <a:rPr lang="de-DE" sz="2000" dirty="0" smtClean="0">
                          <a:latin typeface="Calibri" charset="0"/>
                          <a:ea typeface="Calibri" charset="0"/>
                          <a:cs typeface="Calibri" charset="0"/>
                        </a:rPr>
                        <a:t>7 Plättchen sind blau.</a:t>
                      </a:r>
                    </a:p>
                    <a:p>
                      <a:endParaRPr lang="de-DE" sz="2000" dirty="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2681762">
                <a:tc>
                  <a:txBody>
                    <a:bodyPr/>
                    <a:lstStyle/>
                    <a:p>
                      <a:pPr algn="r"/>
                      <a:endParaRPr lang="de-DE" sz="2000" dirty="0" smtClean="0">
                        <a:latin typeface="Calibri" charset="0"/>
                        <a:ea typeface="Calibri" charset="0"/>
                        <a:cs typeface="Calibri" charset="0"/>
                      </a:endParaRPr>
                    </a:p>
                    <a:p>
                      <a:pPr algn="r"/>
                      <a:endParaRPr lang="de-DE" sz="2000" dirty="0" smtClean="0">
                        <a:latin typeface="Calibri" charset="0"/>
                        <a:ea typeface="Calibri" charset="0"/>
                        <a:cs typeface="Calibri" charset="0"/>
                      </a:endParaRPr>
                    </a:p>
                    <a:p>
                      <a:pPr algn="r"/>
                      <a:endParaRPr lang="de-DE" sz="2000" dirty="0" smtClean="0">
                        <a:latin typeface="Calibri" charset="0"/>
                        <a:ea typeface="Calibri" charset="0"/>
                        <a:cs typeface="Calibri" charset="0"/>
                      </a:endParaRPr>
                    </a:p>
                    <a:p>
                      <a:pPr algn="r"/>
                      <a:r>
                        <a:rPr lang="de-DE" sz="2000" i="1" dirty="0" smtClean="0">
                          <a:solidFill>
                            <a:schemeClr val="tx2"/>
                          </a:solidFill>
                          <a:latin typeface="Calibri" charset="0"/>
                          <a:ea typeface="Calibri" charset="0"/>
                          <a:cs typeface="Calibri" charset="0"/>
                        </a:rPr>
                        <a:t>ordinal:</a:t>
                      </a:r>
                      <a:endParaRPr lang="de-DE" sz="2000" i="1" dirty="0">
                        <a:solidFill>
                          <a:schemeClr val="tx2"/>
                        </a:solidFill>
                        <a:latin typeface="Calibri" charset="0"/>
                        <a:ea typeface="Calibri" charset="0"/>
                        <a:cs typeface="Calibri" charset="0"/>
                      </a:endParaRPr>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de-DE" sz="2000" b="1" dirty="0" smtClean="0">
                          <a:latin typeface="Calibri" charset="0"/>
                          <a:ea typeface="Calibri" charset="0"/>
                          <a:cs typeface="Calibri" charset="0"/>
                        </a:rPr>
                        <a:t>Der Wievielte:</a:t>
                      </a:r>
                    </a:p>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r>
                        <a:rPr lang="de-DE" sz="2000" b="1" dirty="0" smtClean="0">
                          <a:latin typeface="Calibri" charset="0"/>
                          <a:ea typeface="Calibri" charset="0"/>
                          <a:cs typeface="Calibri" charset="0"/>
                        </a:rPr>
                        <a:t>                                      </a:t>
                      </a:r>
                    </a:p>
                    <a:p>
                      <a:endParaRPr lang="de-DE" sz="2000" b="0" dirty="0" smtClean="0">
                        <a:latin typeface="Calibri" charset="0"/>
                        <a:ea typeface="Calibri" charset="0"/>
                        <a:cs typeface="Calibri" charset="0"/>
                      </a:endParaRPr>
                    </a:p>
                    <a:p>
                      <a:endParaRPr lang="de-DE" sz="2000" b="0" dirty="0" smtClean="0">
                        <a:latin typeface="Calibri" charset="0"/>
                        <a:ea typeface="Calibri" charset="0"/>
                        <a:cs typeface="Calibri" charset="0"/>
                      </a:endParaRPr>
                    </a:p>
                    <a:p>
                      <a:r>
                        <a:rPr lang="de-DE" sz="2000" b="0" dirty="0" smtClean="0">
                          <a:latin typeface="Calibri" charset="0"/>
                          <a:ea typeface="Calibri" charset="0"/>
                          <a:cs typeface="Calibri" charset="0"/>
                        </a:rPr>
                        <a:t>Das 7. Plättchen ist rot.</a:t>
                      </a:r>
                    </a:p>
                    <a:p>
                      <a:endParaRPr lang="de-DE" sz="2000" b="0" dirty="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endParaRPr lang="de-DE" sz="2000" b="0" dirty="0" smtClean="0">
                        <a:latin typeface="Calibri" charset="0"/>
                        <a:ea typeface="Calibri" charset="0"/>
                        <a:cs typeface="Calibri" charset="0"/>
                      </a:endParaRPr>
                    </a:p>
                    <a:p>
                      <a:endParaRPr lang="de-DE" sz="2000" b="0" dirty="0" smtClean="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2" name="Titel 1"/>
          <p:cNvSpPr>
            <a:spLocks noGrp="1"/>
          </p:cNvSpPr>
          <p:nvPr>
            <p:ph type="title"/>
          </p:nvPr>
        </p:nvSpPr>
        <p:spPr/>
        <p:txBody>
          <a:bodyPr>
            <a:normAutofit fontScale="90000"/>
          </a:bodyPr>
          <a:lstStyle/>
          <a:p>
            <a:r>
              <a:rPr lang="de-DE" dirty="0" smtClean="0"/>
              <a:t>2 Zahlbeziehungen</a:t>
            </a: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7776" y="1988840"/>
            <a:ext cx="2495550" cy="552450"/>
          </a:xfrm>
          <a:prstGeom prst="rect">
            <a:avLst/>
          </a:prstGeom>
        </p:spPr>
      </p:pic>
      <p:pic>
        <p:nvPicPr>
          <p:cNvPr id="15" name="Grafik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1755" y="1988840"/>
            <a:ext cx="2676793" cy="475874"/>
          </a:xfrm>
          <a:prstGeom prst="rect">
            <a:avLst/>
          </a:prstGeom>
        </p:spPr>
      </p:pic>
      <p:pic>
        <p:nvPicPr>
          <p:cNvPr id="17" name="Grafik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7776" y="4293096"/>
            <a:ext cx="3426970" cy="936104"/>
          </a:xfrm>
          <a:prstGeom prst="rect">
            <a:avLst/>
          </a:prstGeom>
        </p:spPr>
      </p:pic>
      <p:pic>
        <p:nvPicPr>
          <p:cNvPr id="18" name="Grafik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76056" y="4226515"/>
            <a:ext cx="3561429" cy="786661"/>
          </a:xfrm>
          <a:prstGeom prst="rect">
            <a:avLst/>
          </a:prstGeom>
        </p:spPr>
      </p:pic>
      <p:sp>
        <p:nvSpPr>
          <p:cNvPr id="5" name="Rechteck 4"/>
          <p:cNvSpPr/>
          <p:nvPr/>
        </p:nvSpPr>
        <p:spPr>
          <a:xfrm>
            <a:off x="5004048" y="1547500"/>
            <a:ext cx="2549224" cy="400110"/>
          </a:xfrm>
          <a:prstGeom prst="rect">
            <a:avLst/>
          </a:prstGeom>
        </p:spPr>
        <p:txBody>
          <a:bodyPr wrap="none">
            <a:spAutoFit/>
          </a:bodyPr>
          <a:lstStyle/>
          <a:p>
            <a:r>
              <a:rPr lang="de-DE" sz="2000" b="1" dirty="0">
                <a:latin typeface="Calibri" charset="0"/>
                <a:ea typeface="Calibri" charset="0"/>
                <a:cs typeface="Calibri" charset="0"/>
              </a:rPr>
              <a:t>Verhältnis der Menge:</a:t>
            </a:r>
          </a:p>
        </p:txBody>
      </p:sp>
      <p:sp>
        <p:nvSpPr>
          <p:cNvPr id="7" name="Rechteck 6"/>
          <p:cNvSpPr/>
          <p:nvPr/>
        </p:nvSpPr>
        <p:spPr>
          <a:xfrm>
            <a:off x="5076056" y="2819303"/>
            <a:ext cx="1664238" cy="369332"/>
          </a:xfrm>
          <a:prstGeom prst="rect">
            <a:avLst/>
          </a:prstGeom>
        </p:spPr>
        <p:txBody>
          <a:bodyPr wrap="none">
            <a:spAutoFit/>
          </a:bodyPr>
          <a:lstStyle/>
          <a:p>
            <a:r>
              <a:rPr lang="de-DE" sz="1800" dirty="0">
                <a:latin typeface="Calibri" charset="0"/>
                <a:ea typeface="Calibri" charset="0"/>
                <a:cs typeface="Calibri" charset="0"/>
              </a:rPr>
              <a:t>Eins </a:t>
            </a:r>
            <a:r>
              <a:rPr lang="de-DE" sz="1800" b="1" dirty="0">
                <a:latin typeface="Calibri" charset="0"/>
                <a:ea typeface="Calibri" charset="0"/>
                <a:cs typeface="Calibri" charset="0"/>
              </a:rPr>
              <a:t>mehr als </a:t>
            </a:r>
            <a:r>
              <a:rPr lang="de-DE" sz="1800" dirty="0">
                <a:latin typeface="Calibri" charset="0"/>
                <a:ea typeface="Calibri" charset="0"/>
                <a:cs typeface="Calibri" charset="0"/>
              </a:rPr>
              <a:t>6.</a:t>
            </a:r>
          </a:p>
        </p:txBody>
      </p:sp>
      <p:sp>
        <p:nvSpPr>
          <p:cNvPr id="8" name="Rechteck 7"/>
          <p:cNvSpPr/>
          <p:nvPr/>
        </p:nvSpPr>
        <p:spPr>
          <a:xfrm>
            <a:off x="5004048" y="3933056"/>
            <a:ext cx="2669705" cy="400110"/>
          </a:xfrm>
          <a:prstGeom prst="rect">
            <a:avLst/>
          </a:prstGeom>
        </p:spPr>
        <p:txBody>
          <a:bodyPr wrap="none">
            <a:spAutoFit/>
          </a:bodyPr>
          <a:lstStyle/>
          <a:p>
            <a:r>
              <a:rPr lang="de-DE" sz="2000" b="1" dirty="0">
                <a:latin typeface="Calibri" charset="0"/>
                <a:ea typeface="Calibri" charset="0"/>
                <a:cs typeface="Calibri" charset="0"/>
              </a:rPr>
              <a:t>Verhältnis der Position:</a:t>
            </a:r>
          </a:p>
        </p:txBody>
      </p:sp>
      <p:sp>
        <p:nvSpPr>
          <p:cNvPr id="9" name="Rechteck 8"/>
          <p:cNvSpPr/>
          <p:nvPr/>
        </p:nvSpPr>
        <p:spPr>
          <a:xfrm>
            <a:off x="5059672" y="5734997"/>
            <a:ext cx="2660152" cy="707886"/>
          </a:xfrm>
          <a:prstGeom prst="rect">
            <a:avLst/>
          </a:prstGeom>
        </p:spPr>
        <p:txBody>
          <a:bodyPr wrap="none">
            <a:spAutoFit/>
          </a:bodyPr>
          <a:lstStyle/>
          <a:p>
            <a:r>
              <a:rPr lang="de-DE" sz="2000" dirty="0">
                <a:latin typeface="Calibri" charset="0"/>
                <a:ea typeface="Calibri" charset="0"/>
                <a:cs typeface="Calibri" charset="0"/>
              </a:rPr>
              <a:t>Nach dem 6. </a:t>
            </a:r>
            <a:r>
              <a:rPr lang="de-DE" sz="2000" dirty="0" smtClean="0">
                <a:latin typeface="Calibri" charset="0"/>
                <a:ea typeface="Calibri" charset="0"/>
                <a:cs typeface="Calibri" charset="0"/>
              </a:rPr>
              <a:t>Plättchen. </a:t>
            </a:r>
          </a:p>
          <a:p>
            <a:r>
              <a:rPr lang="de-DE" sz="2000" dirty="0" smtClean="0">
                <a:latin typeface="Calibri" charset="0"/>
                <a:ea typeface="Calibri" charset="0"/>
                <a:cs typeface="Calibri" charset="0"/>
              </a:rPr>
              <a:t>Eins hinter der 6.</a:t>
            </a:r>
            <a:endParaRPr lang="de-DE" sz="2000" dirty="0">
              <a:latin typeface="Calibri" charset="0"/>
              <a:ea typeface="Calibri" charset="0"/>
              <a:cs typeface="Calibri" charset="0"/>
            </a:endParaRPr>
          </a:p>
        </p:txBody>
      </p:sp>
    </p:spTree>
    <p:extLst>
      <p:ext uri="{BB962C8B-B14F-4D97-AF65-F5344CB8AC3E}">
        <p14:creationId xmlns:p14="http://schemas.microsoft.com/office/powerpoint/2010/main" val="2160160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3131840" y="2492624"/>
            <a:ext cx="6271123" cy="4392760"/>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6" name="Inhaltsplatzhalter 5"/>
          <p:cNvSpPr>
            <a:spLocks noGrp="1"/>
          </p:cNvSpPr>
          <p:nvPr>
            <p:ph idx="1"/>
          </p:nvPr>
        </p:nvSpPr>
        <p:spPr/>
        <p:txBody>
          <a:bodyPr/>
          <a:lstStyle/>
          <a:p>
            <a:pPr marL="0" indent="0">
              <a:buNone/>
            </a:pPr>
            <a:r>
              <a:rPr lang="de-DE" dirty="0" smtClean="0"/>
              <a:t>„Kindern mit mathematischen Lernschwächen fehlt (…) oft die Erkenntnis, dass sich Zahlen wiederum aus anderen Zahlen zusammensetzen.“</a:t>
            </a:r>
          </a:p>
          <a:p>
            <a:pPr marL="0" indent="0" algn="r">
              <a:buNone/>
            </a:pPr>
            <a:r>
              <a:rPr lang="de-DE" sz="1600" b="1" i="1" dirty="0" smtClean="0">
                <a:solidFill>
                  <a:schemeClr val="tx2"/>
                </a:solidFill>
              </a:rPr>
              <a:t> </a:t>
            </a:r>
            <a:r>
              <a:rPr lang="de-DE" sz="1600" b="1" i="1" dirty="0" err="1" smtClean="0">
                <a:solidFill>
                  <a:schemeClr val="tx2"/>
                </a:solidFill>
              </a:rPr>
              <a:t>Häsel</a:t>
            </a:r>
            <a:r>
              <a:rPr lang="de-DE" sz="1600" b="1" i="1" dirty="0" smtClean="0">
                <a:solidFill>
                  <a:schemeClr val="tx2"/>
                </a:solidFill>
              </a:rPr>
              <a:t>-Weide et al. 2013, S.51</a:t>
            </a:r>
          </a:p>
          <a:p>
            <a:pPr marL="0" indent="0" algn="r">
              <a:buNone/>
            </a:pPr>
            <a:endParaRPr lang="de-DE" sz="1600" b="1" i="1" dirty="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lgn="r">
              <a:buNone/>
            </a:pPr>
            <a:endParaRPr lang="de-DE" sz="1600" dirty="0" smtClean="0">
              <a:solidFill>
                <a:schemeClr val="tx2"/>
              </a:solidFill>
            </a:endParaRPr>
          </a:p>
          <a:p>
            <a:pPr marL="0" indent="0">
              <a:buNone/>
            </a:pPr>
            <a:endParaRPr lang="de-DE" dirty="0" smtClean="0">
              <a:solidFill>
                <a:schemeClr val="tx2"/>
              </a:solidFill>
            </a:endParaRPr>
          </a:p>
          <a:p>
            <a:pPr marL="0" indent="0">
              <a:buNone/>
            </a:pPr>
            <a:endParaRPr lang="de-DE" dirty="0">
              <a:solidFill>
                <a:schemeClr val="tx2"/>
              </a:solidFill>
            </a:endParaRPr>
          </a:p>
          <a:p>
            <a:pPr marL="0" indent="0">
              <a:buNone/>
            </a:pPr>
            <a:r>
              <a:rPr lang="de-DE" dirty="0" smtClean="0">
                <a:solidFill>
                  <a:schemeClr val="tx2"/>
                </a:solidFill>
              </a:rPr>
              <a:t>	</a:t>
            </a:r>
          </a:p>
        </p:txBody>
      </p:sp>
      <p:sp>
        <p:nvSpPr>
          <p:cNvPr id="2" name="Titel 1"/>
          <p:cNvSpPr>
            <a:spLocks noGrp="1"/>
          </p:cNvSpPr>
          <p:nvPr>
            <p:ph type="title"/>
          </p:nvPr>
        </p:nvSpPr>
        <p:spPr/>
        <p:txBody>
          <a:bodyPr>
            <a:normAutofit fontScale="90000"/>
          </a:bodyPr>
          <a:lstStyle/>
          <a:p>
            <a:r>
              <a:rPr lang="de-DE" dirty="0" smtClean="0"/>
              <a:t>2.1 Teil-Ganzes-Beziehungen</a:t>
            </a:r>
            <a:endParaRPr lang="de-DE" dirty="0"/>
          </a:p>
        </p:txBody>
      </p:sp>
      <p:pic>
        <p:nvPicPr>
          <p:cNvPr id="33" name="Grafik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1988" y="2564904"/>
            <a:ext cx="5228484" cy="3309383"/>
          </a:xfrm>
          <a:prstGeom prst="rect">
            <a:avLst/>
          </a:prstGeom>
        </p:spPr>
      </p:pic>
      <p:pic>
        <p:nvPicPr>
          <p:cNvPr id="34" name="Grafik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576" y="3568513"/>
            <a:ext cx="2238675" cy="2305774"/>
          </a:xfrm>
          <a:prstGeom prst="rect">
            <a:avLst/>
          </a:prstGeom>
        </p:spPr>
      </p:pic>
      <p:sp>
        <p:nvSpPr>
          <p:cNvPr id="8" name="Textfeld 7"/>
          <p:cNvSpPr txBox="1"/>
          <p:nvPr/>
        </p:nvSpPr>
        <p:spPr>
          <a:xfrm>
            <a:off x="6300192" y="5857527"/>
            <a:ext cx="3960440" cy="338554"/>
          </a:xfrm>
          <a:prstGeom prst="rect">
            <a:avLst/>
          </a:prstGeom>
          <a:noFill/>
        </p:spPr>
        <p:txBody>
          <a:bodyPr wrap="square" rtlCol="0">
            <a:spAutoFit/>
          </a:bodyPr>
          <a:lstStyle/>
          <a:p>
            <a:r>
              <a:rPr lang="de-DE" sz="1600" dirty="0">
                <a:latin typeface="Calibri" panose="020F0502020204030204" pitchFamily="34" charset="0"/>
              </a:rPr>
              <a:t> </a:t>
            </a:r>
            <a:r>
              <a:rPr lang="de-DE" sz="1600" dirty="0" smtClean="0">
                <a:latin typeface="Calibri" panose="020F0502020204030204" pitchFamily="34" charset="0"/>
              </a:rPr>
              <a:t>© Ernst Klett Verlag GmbH</a:t>
            </a:r>
            <a:endParaRPr lang="de-DE" sz="1600" dirty="0">
              <a:latin typeface="Calibri" panose="020F0502020204030204" pitchFamily="34" charset="0"/>
            </a:endParaRPr>
          </a:p>
        </p:txBody>
      </p:sp>
      <p:sp>
        <p:nvSpPr>
          <p:cNvPr id="3" name="Textfeld 2"/>
          <p:cNvSpPr txBox="1"/>
          <p:nvPr/>
        </p:nvSpPr>
        <p:spPr>
          <a:xfrm>
            <a:off x="3635896" y="6167181"/>
            <a:ext cx="5161765" cy="646331"/>
          </a:xfrm>
          <a:prstGeom prst="rect">
            <a:avLst/>
          </a:prstGeom>
          <a:noFill/>
        </p:spPr>
        <p:txBody>
          <a:bodyPr wrap="square" rtlCol="0">
            <a:spAutoFit/>
          </a:bodyPr>
          <a:lstStyle/>
          <a:p>
            <a:r>
              <a:rPr lang="de-DE" sz="1600" b="1" i="1" dirty="0">
                <a:solidFill>
                  <a:schemeClr val="tx2"/>
                </a:solidFill>
                <a:latin typeface="Calibri" panose="020F0502020204030204" pitchFamily="34" charset="0"/>
                <a:cs typeface="Calibri" panose="020F0502020204030204" pitchFamily="34" charset="0"/>
              </a:rPr>
              <a:t>Zahlenbuch 1 (Nührenbörger und Schwarzkopf 2017, S. 26)</a:t>
            </a:r>
          </a:p>
          <a:p>
            <a:endParaRPr lang="de-DE" sz="2000" dirty="0">
              <a:latin typeface="Calibri" panose="020F0502020204030204" pitchFamily="34" charset="0"/>
            </a:endParaRPr>
          </a:p>
        </p:txBody>
      </p:sp>
    </p:spTree>
    <p:extLst>
      <p:ext uri="{BB962C8B-B14F-4D97-AF65-F5344CB8AC3E}">
        <p14:creationId xmlns:p14="http://schemas.microsoft.com/office/powerpoint/2010/main" val="32129477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algn="just">
              <a:buFont typeface="Wingdings" panose="05000000000000000000" pitchFamily="2" charset="2"/>
              <a:buChar char="§"/>
            </a:pPr>
            <a:r>
              <a:rPr lang="de-DE" dirty="0" smtClean="0"/>
              <a:t>Ein Ganzes kann aus verschiedenen Teilen zusammengesetzt werden.</a:t>
            </a:r>
          </a:p>
          <a:p>
            <a:pPr algn="just">
              <a:buFont typeface="Wingdings" panose="05000000000000000000" pitchFamily="2" charset="2"/>
              <a:buChar char="§"/>
            </a:pPr>
            <a:r>
              <a:rPr lang="de-DE" dirty="0" smtClean="0"/>
              <a:t>Ein Ganzes kann in mehrere gleich große oder </a:t>
            </a:r>
          </a:p>
          <a:p>
            <a:pPr marL="0" indent="0" algn="just">
              <a:buNone/>
            </a:pPr>
            <a:r>
              <a:rPr lang="de-DE" dirty="0" smtClean="0"/>
              <a:t>      ungleiche Teilmengen zerlegt werden.</a:t>
            </a:r>
          </a:p>
          <a:p>
            <a:pPr algn="just">
              <a:buFont typeface="Wingdings" panose="05000000000000000000" pitchFamily="2" charset="2"/>
              <a:buChar char="§"/>
            </a:pPr>
            <a:r>
              <a:rPr lang="de-DE" dirty="0" smtClean="0"/>
              <a:t>Ein Ganzes kann jedoch nicht in beliebig viele </a:t>
            </a:r>
          </a:p>
          <a:p>
            <a:pPr marL="0" indent="0" algn="just">
              <a:buNone/>
            </a:pPr>
            <a:r>
              <a:rPr lang="de-DE" dirty="0" smtClean="0"/>
              <a:t>      Teilmengen zerlegt werden.</a:t>
            </a:r>
          </a:p>
          <a:p>
            <a:pPr algn="just">
              <a:buFont typeface="Wingdings" panose="05000000000000000000" pitchFamily="2" charset="2"/>
              <a:buChar char="§"/>
            </a:pPr>
            <a:r>
              <a:rPr lang="de-DE" dirty="0" smtClean="0"/>
              <a:t>Ein Ganzes verändert sich nicht, solange … </a:t>
            </a:r>
          </a:p>
          <a:p>
            <a:pPr lvl="1" algn="just">
              <a:buFont typeface="Wingdings" panose="05000000000000000000" pitchFamily="2" charset="2"/>
              <a:buChar char="§"/>
            </a:pPr>
            <a:r>
              <a:rPr lang="de-DE" dirty="0" smtClean="0"/>
              <a:t>… nichts weggenommen wird</a:t>
            </a:r>
          </a:p>
          <a:p>
            <a:pPr lvl="1" algn="just">
              <a:buFont typeface="Wingdings" panose="05000000000000000000" pitchFamily="2" charset="2"/>
              <a:buChar char="§"/>
            </a:pPr>
            <a:r>
              <a:rPr lang="de-DE" dirty="0" smtClean="0"/>
              <a:t>… und nichts dazugetan wird.</a:t>
            </a:r>
          </a:p>
        </p:txBody>
      </p:sp>
      <p:pic>
        <p:nvPicPr>
          <p:cNvPr id="14" name="Grafik 13"/>
          <p:cNvPicPr>
            <a:picLocks noChangeAspect="1"/>
          </p:cNvPicPr>
          <p:nvPr/>
        </p:nvPicPr>
        <p:blipFill rotWithShape="1">
          <a:blip r:embed="rId2">
            <a:extLst>
              <a:ext uri="{28A0092B-C50C-407E-A947-70E740481C1C}">
                <a14:useLocalDpi xmlns:a14="http://schemas.microsoft.com/office/drawing/2010/main" val="0"/>
              </a:ext>
            </a:extLst>
          </a:blip>
          <a:srcRect r="19207" b="13690"/>
          <a:stretch/>
        </p:blipFill>
        <p:spPr>
          <a:xfrm>
            <a:off x="5724128" y="2520136"/>
            <a:ext cx="2016224" cy="476816"/>
          </a:xfrm>
          <a:prstGeom prst="rect">
            <a:avLst/>
          </a:prstGeom>
        </p:spPr>
      </p:pic>
      <p:pic>
        <p:nvPicPr>
          <p:cNvPr id="13" name="Grafik 12"/>
          <p:cNvPicPr>
            <a:picLocks noChangeAspect="1"/>
          </p:cNvPicPr>
          <p:nvPr/>
        </p:nvPicPr>
        <p:blipFill rotWithShape="1">
          <a:blip r:embed="rId2">
            <a:extLst>
              <a:ext uri="{28A0092B-C50C-407E-A947-70E740481C1C}">
                <a14:useLocalDpi xmlns:a14="http://schemas.microsoft.com/office/drawing/2010/main" val="0"/>
              </a:ext>
            </a:extLst>
          </a:blip>
          <a:srcRect r="19207" b="13690"/>
          <a:stretch/>
        </p:blipFill>
        <p:spPr>
          <a:xfrm>
            <a:off x="5710405" y="1656040"/>
            <a:ext cx="2016224" cy="476816"/>
          </a:xfrm>
          <a:prstGeom prst="rect">
            <a:avLst/>
          </a:prstGeom>
        </p:spPr>
      </p:pic>
      <p:sp>
        <p:nvSpPr>
          <p:cNvPr id="3" name="Titel 2"/>
          <p:cNvSpPr>
            <a:spLocks noGrp="1"/>
          </p:cNvSpPr>
          <p:nvPr>
            <p:ph type="title"/>
          </p:nvPr>
        </p:nvSpPr>
        <p:spPr/>
        <p:txBody>
          <a:bodyPr>
            <a:normAutofit fontScale="90000"/>
          </a:bodyPr>
          <a:lstStyle/>
          <a:p>
            <a:r>
              <a:rPr lang="de-DE" dirty="0" smtClean="0"/>
              <a:t>2.1 Teil-Ganzes-Beziehungen</a:t>
            </a:r>
            <a:endParaRPr lang="de-DE" dirty="0"/>
          </a:p>
        </p:txBody>
      </p:sp>
      <p:cxnSp>
        <p:nvCxnSpPr>
          <p:cNvPr id="9" name="Gerader Verbinder 8"/>
          <p:cNvCxnSpPr/>
          <p:nvPr/>
        </p:nvCxnSpPr>
        <p:spPr bwMode="auto">
          <a:xfrm>
            <a:off x="7380312" y="1632739"/>
            <a:ext cx="0" cy="500117"/>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0" name="Gerader Verbinder 9"/>
          <p:cNvCxnSpPr/>
          <p:nvPr/>
        </p:nvCxnSpPr>
        <p:spPr bwMode="auto">
          <a:xfrm>
            <a:off x="6948264" y="2496835"/>
            <a:ext cx="0" cy="500117"/>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 name="Gerader Verbinder 10"/>
          <p:cNvCxnSpPr/>
          <p:nvPr/>
        </p:nvCxnSpPr>
        <p:spPr bwMode="auto">
          <a:xfrm>
            <a:off x="6372200" y="2496835"/>
            <a:ext cx="0" cy="50011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12211469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bwMode="auto">
          <a:xfrm>
            <a:off x="3059832" y="3958924"/>
            <a:ext cx="6120172" cy="2566420"/>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3" name="Titel 2"/>
          <p:cNvSpPr>
            <a:spLocks noGrp="1"/>
          </p:cNvSpPr>
          <p:nvPr>
            <p:ph type="title"/>
          </p:nvPr>
        </p:nvSpPr>
        <p:spPr/>
        <p:txBody>
          <a:bodyPr>
            <a:normAutofit fontScale="90000"/>
          </a:bodyPr>
          <a:lstStyle/>
          <a:p>
            <a:r>
              <a:rPr lang="de-DE" dirty="0" smtClean="0"/>
              <a:t>2.2  Nachbarschaftsbeziehungen</a:t>
            </a:r>
            <a:endParaRPr lang="de-DE" dirty="0"/>
          </a:p>
        </p:txBody>
      </p:sp>
      <p:sp>
        <p:nvSpPr>
          <p:cNvPr id="2" name="Inhaltsplatzhalter 1"/>
          <p:cNvSpPr>
            <a:spLocks noGrp="1"/>
          </p:cNvSpPr>
          <p:nvPr>
            <p:ph idx="1"/>
          </p:nvPr>
        </p:nvSpPr>
        <p:spPr/>
        <p:txBody>
          <a:bodyPr/>
          <a:lstStyle/>
          <a:p>
            <a:r>
              <a:rPr lang="de-DE" dirty="0" smtClean="0"/>
              <a:t>z. B. Einer mehr als, Einer weniger als</a:t>
            </a: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sz="1600" b="1" i="1" dirty="0" smtClean="0">
              <a:solidFill>
                <a:schemeClr val="tx2"/>
              </a:solidFill>
            </a:endParaRPr>
          </a:p>
          <a:p>
            <a:pPr algn="r"/>
            <a:endParaRPr lang="de-DE" sz="1600" b="1" i="1" dirty="0" smtClean="0">
              <a:solidFill>
                <a:schemeClr val="tx2"/>
              </a:solidFill>
            </a:endParaRPr>
          </a:p>
          <a:p>
            <a:endParaRPr lang="de-DE" dirty="0" smtClean="0"/>
          </a:p>
        </p:txBody>
      </p:sp>
      <p:pic>
        <p:nvPicPr>
          <p:cNvPr id="15" name="Grafik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570" y="1844824"/>
            <a:ext cx="4487590" cy="1897805"/>
          </a:xfrm>
          <a:prstGeom prst="rect">
            <a:avLst/>
          </a:prstGeom>
        </p:spPr>
      </p:pic>
      <p:sp>
        <p:nvSpPr>
          <p:cNvPr id="16" name="Textfeld 15"/>
          <p:cNvSpPr txBox="1"/>
          <p:nvPr/>
        </p:nvSpPr>
        <p:spPr>
          <a:xfrm>
            <a:off x="755576" y="2564904"/>
            <a:ext cx="1512168" cy="400110"/>
          </a:xfrm>
          <a:prstGeom prst="rect">
            <a:avLst/>
          </a:prstGeom>
          <a:noFill/>
        </p:spPr>
        <p:txBody>
          <a:bodyPr wrap="square" rtlCol="0">
            <a:spAutoFit/>
          </a:bodyPr>
          <a:lstStyle/>
          <a:p>
            <a:r>
              <a:rPr lang="de-DE" sz="2000" dirty="0" smtClean="0">
                <a:latin typeface="Calibri" panose="020F0502020204030204" pitchFamily="34" charset="0"/>
              </a:rPr>
              <a:t>1 mehr</a:t>
            </a:r>
            <a:endParaRPr lang="de-DE" sz="2000" dirty="0">
              <a:latin typeface="Calibri" panose="020F0502020204030204" pitchFamily="34" charset="0"/>
            </a:endParaRPr>
          </a:p>
        </p:txBody>
      </p:sp>
      <p:sp>
        <p:nvSpPr>
          <p:cNvPr id="17" name="Textfeld 16"/>
          <p:cNvSpPr txBox="1"/>
          <p:nvPr/>
        </p:nvSpPr>
        <p:spPr>
          <a:xfrm>
            <a:off x="5940152" y="2564904"/>
            <a:ext cx="1512168" cy="400110"/>
          </a:xfrm>
          <a:prstGeom prst="rect">
            <a:avLst/>
          </a:prstGeom>
          <a:noFill/>
        </p:spPr>
        <p:txBody>
          <a:bodyPr wrap="square" rtlCol="0">
            <a:spAutoFit/>
          </a:bodyPr>
          <a:lstStyle/>
          <a:p>
            <a:r>
              <a:rPr lang="de-DE" sz="2000" dirty="0" smtClean="0">
                <a:latin typeface="Calibri" panose="020F0502020204030204" pitchFamily="34" charset="0"/>
              </a:rPr>
              <a:t>1 weniger</a:t>
            </a:r>
            <a:endParaRPr lang="de-DE" sz="2000" dirty="0">
              <a:latin typeface="Calibri" panose="020F0502020204030204" pitchFamily="34" charset="0"/>
            </a:endParaRPr>
          </a:p>
        </p:txBody>
      </p:sp>
      <p:pic>
        <p:nvPicPr>
          <p:cNvPr id="18" name="Grafik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6466" y="4077073"/>
            <a:ext cx="5354006" cy="1872208"/>
          </a:xfrm>
          <a:prstGeom prst="rect">
            <a:avLst/>
          </a:prstGeom>
        </p:spPr>
      </p:pic>
      <p:sp>
        <p:nvSpPr>
          <p:cNvPr id="10" name="Textfeld 9"/>
          <p:cNvSpPr txBox="1"/>
          <p:nvPr/>
        </p:nvSpPr>
        <p:spPr>
          <a:xfrm>
            <a:off x="6300192" y="5898758"/>
            <a:ext cx="2520280" cy="338554"/>
          </a:xfrm>
          <a:prstGeom prst="rect">
            <a:avLst/>
          </a:prstGeom>
          <a:noFill/>
        </p:spPr>
        <p:txBody>
          <a:bodyPr wrap="square" rtlCol="0">
            <a:spAutoFit/>
          </a:bodyPr>
          <a:lstStyle/>
          <a:p>
            <a:r>
              <a:rPr lang="de-DE" sz="1600" dirty="0">
                <a:latin typeface="Calibri" panose="020F0502020204030204" pitchFamily="34" charset="0"/>
              </a:rPr>
              <a:t> </a:t>
            </a:r>
            <a:r>
              <a:rPr lang="de-DE" sz="1600" dirty="0" smtClean="0">
                <a:latin typeface="Calibri" panose="020F0502020204030204" pitchFamily="34" charset="0"/>
              </a:rPr>
              <a:t>© Ernst Klett Verlag GmbH</a:t>
            </a:r>
            <a:endParaRPr lang="de-DE" sz="1600" dirty="0">
              <a:latin typeface="Calibri" panose="020F0502020204030204" pitchFamily="34" charset="0"/>
            </a:endParaRPr>
          </a:p>
        </p:txBody>
      </p:sp>
      <p:sp>
        <p:nvSpPr>
          <p:cNvPr id="5" name="Textfeld 4"/>
          <p:cNvSpPr txBox="1"/>
          <p:nvPr/>
        </p:nvSpPr>
        <p:spPr>
          <a:xfrm>
            <a:off x="3635896" y="6239053"/>
            <a:ext cx="5135662" cy="646331"/>
          </a:xfrm>
          <a:prstGeom prst="rect">
            <a:avLst/>
          </a:prstGeom>
          <a:noFill/>
        </p:spPr>
        <p:txBody>
          <a:bodyPr wrap="square" rtlCol="0">
            <a:spAutoFit/>
          </a:bodyPr>
          <a:lstStyle/>
          <a:p>
            <a:r>
              <a:rPr lang="de-DE" sz="1600" b="1" i="1" dirty="0">
                <a:solidFill>
                  <a:schemeClr val="tx2"/>
                </a:solidFill>
                <a:latin typeface="Calibri" panose="020F0502020204030204" pitchFamily="34" charset="0"/>
                <a:cs typeface="Calibri" panose="020F0502020204030204" pitchFamily="34" charset="0"/>
              </a:rPr>
              <a:t>Zahlenbuch 1 (Nührenbörger und Schwarzkopf 2017, S. 26)</a:t>
            </a:r>
          </a:p>
          <a:p>
            <a:endParaRPr lang="de-DE" sz="2000" b="1" i="1" dirty="0">
              <a:latin typeface="Calibri" panose="020F0502020204030204" pitchFamily="34" charset="0"/>
            </a:endParaRPr>
          </a:p>
        </p:txBody>
      </p:sp>
    </p:spTree>
    <p:extLst>
      <p:ext uri="{BB962C8B-B14F-4D97-AF65-F5344CB8AC3E}">
        <p14:creationId xmlns:p14="http://schemas.microsoft.com/office/powerpoint/2010/main" val="42223370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smtClean="0"/>
              <a:t>2.3  Dekadische Beziehungen</a:t>
            </a:r>
            <a:endParaRPr lang="de-DE" dirty="0"/>
          </a:p>
        </p:txBody>
      </p:sp>
      <p:sp>
        <p:nvSpPr>
          <p:cNvPr id="2" name="Inhaltsplatzhalter 1"/>
          <p:cNvSpPr>
            <a:spLocks noGrp="1"/>
          </p:cNvSpPr>
          <p:nvPr>
            <p:ph idx="1"/>
          </p:nvPr>
        </p:nvSpPr>
        <p:spPr/>
        <p:txBody>
          <a:bodyPr/>
          <a:lstStyle/>
          <a:p>
            <a:pPr algn="r"/>
            <a:endParaRPr lang="de-DE" sz="1600" b="1" i="1" dirty="0">
              <a:solidFill>
                <a:schemeClr val="tx2"/>
              </a:solidFill>
            </a:endParaRPr>
          </a:p>
          <a:p>
            <a:pPr algn="r"/>
            <a:endParaRPr lang="de-DE" sz="1600" b="1" i="1" dirty="0" smtClean="0">
              <a:solidFill>
                <a:schemeClr val="tx2"/>
              </a:solidFill>
            </a:endParaRP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sz="1600" b="1" i="1" dirty="0" smtClean="0">
              <a:solidFill>
                <a:schemeClr val="tx2"/>
              </a:solidFill>
            </a:endParaRPr>
          </a:p>
          <a:p>
            <a:endParaRPr lang="de-DE" dirty="0" smtClean="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610433"/>
            <a:ext cx="3096344" cy="1434693"/>
          </a:xfrm>
          <a:prstGeom prst="rect">
            <a:avLst/>
          </a:prstGeom>
        </p:spPr>
      </p:pic>
      <p:pic>
        <p:nvPicPr>
          <p:cNvPr id="10" name="Grafik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3848" y="3068960"/>
            <a:ext cx="3168352" cy="1345698"/>
          </a:xfrm>
          <a:prstGeom prst="rect">
            <a:avLst/>
          </a:prstGeom>
        </p:spPr>
      </p:pic>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0152" y="4941168"/>
            <a:ext cx="2952328" cy="1258012"/>
          </a:xfrm>
          <a:prstGeom prst="rect">
            <a:avLst/>
          </a:prstGeom>
        </p:spPr>
      </p:pic>
      <p:sp>
        <p:nvSpPr>
          <p:cNvPr id="12" name="Textfeld 11"/>
          <p:cNvSpPr txBox="1"/>
          <p:nvPr/>
        </p:nvSpPr>
        <p:spPr>
          <a:xfrm>
            <a:off x="1593783" y="2924944"/>
            <a:ext cx="1080120" cy="400110"/>
          </a:xfrm>
          <a:prstGeom prst="rect">
            <a:avLst/>
          </a:prstGeom>
          <a:noFill/>
        </p:spPr>
        <p:txBody>
          <a:bodyPr wrap="square" rtlCol="0">
            <a:spAutoFit/>
          </a:bodyPr>
          <a:lstStyle/>
          <a:p>
            <a:r>
              <a:rPr lang="de-DE" sz="2000" dirty="0" smtClean="0">
                <a:latin typeface="Calibri" panose="020F0502020204030204" pitchFamily="34" charset="0"/>
              </a:rPr>
              <a:t>20 + 15</a:t>
            </a:r>
          </a:p>
        </p:txBody>
      </p:sp>
      <p:sp>
        <p:nvSpPr>
          <p:cNvPr id="13" name="Textfeld 12"/>
          <p:cNvSpPr txBox="1"/>
          <p:nvPr/>
        </p:nvSpPr>
        <p:spPr>
          <a:xfrm>
            <a:off x="3995936" y="4365104"/>
            <a:ext cx="2082771" cy="400110"/>
          </a:xfrm>
          <a:prstGeom prst="rect">
            <a:avLst/>
          </a:prstGeom>
          <a:noFill/>
        </p:spPr>
        <p:txBody>
          <a:bodyPr wrap="square" rtlCol="0">
            <a:spAutoFit/>
          </a:bodyPr>
          <a:lstStyle/>
          <a:p>
            <a:r>
              <a:rPr lang="de-DE" sz="2000" dirty="0" smtClean="0">
                <a:latin typeface="Calibri" panose="020F0502020204030204" pitchFamily="34" charset="0"/>
              </a:rPr>
              <a:t>10 + 10 + 10 + 5</a:t>
            </a:r>
          </a:p>
        </p:txBody>
      </p:sp>
      <p:sp>
        <p:nvSpPr>
          <p:cNvPr id="14" name="Textfeld 13"/>
          <p:cNvSpPr txBox="1"/>
          <p:nvPr/>
        </p:nvSpPr>
        <p:spPr>
          <a:xfrm>
            <a:off x="7020272" y="6110541"/>
            <a:ext cx="1080120" cy="400110"/>
          </a:xfrm>
          <a:prstGeom prst="rect">
            <a:avLst/>
          </a:prstGeom>
          <a:noFill/>
        </p:spPr>
        <p:txBody>
          <a:bodyPr wrap="square" rtlCol="0">
            <a:spAutoFit/>
          </a:bodyPr>
          <a:lstStyle/>
          <a:p>
            <a:r>
              <a:rPr lang="de-DE" sz="2000" dirty="0" smtClean="0">
                <a:latin typeface="Calibri" panose="020F0502020204030204" pitchFamily="34" charset="0"/>
              </a:rPr>
              <a:t>30 + 5</a:t>
            </a:r>
          </a:p>
        </p:txBody>
      </p:sp>
    </p:spTree>
    <p:extLst>
      <p:ext uri="{BB962C8B-B14F-4D97-AF65-F5344CB8AC3E}">
        <p14:creationId xmlns:p14="http://schemas.microsoft.com/office/powerpoint/2010/main" val="3886262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elle 3"/>
          <p:cNvGraphicFramePr>
            <a:graphicFrameLocks noGrp="1"/>
          </p:cNvGraphicFramePr>
          <p:nvPr>
            <p:extLst>
              <p:ext uri="{D42A27DB-BD31-4B8C-83A1-F6EECF244321}">
                <p14:modId xmlns:p14="http://schemas.microsoft.com/office/powerpoint/2010/main" val="183946247"/>
              </p:ext>
            </p:extLst>
          </p:nvPr>
        </p:nvGraphicFramePr>
        <p:xfrm>
          <a:off x="107504" y="404665"/>
          <a:ext cx="8856984" cy="6632860"/>
        </p:xfrm>
        <a:graphic>
          <a:graphicData uri="http://schemas.openxmlformats.org/drawingml/2006/table">
            <a:tbl>
              <a:tblPr>
                <a:tableStyleId>{5C22544A-7EE6-4342-B048-85BDC9FD1C3A}</a:tableStyleId>
              </a:tblPr>
              <a:tblGrid>
                <a:gridCol w="648945">
                  <a:extLst>
                    <a:ext uri="{9D8B030D-6E8A-4147-A177-3AD203B41FA5}">
                      <a16:colId xmlns:a16="http://schemas.microsoft.com/office/drawing/2014/main" xmlns="" val="20000"/>
                    </a:ext>
                  </a:extLst>
                </a:gridCol>
                <a:gridCol w="6817273">
                  <a:extLst>
                    <a:ext uri="{9D8B030D-6E8A-4147-A177-3AD203B41FA5}">
                      <a16:colId xmlns:a16="http://schemas.microsoft.com/office/drawing/2014/main" xmlns="" val="20001"/>
                    </a:ext>
                  </a:extLst>
                </a:gridCol>
                <a:gridCol w="1390766">
                  <a:extLst>
                    <a:ext uri="{9D8B030D-6E8A-4147-A177-3AD203B41FA5}">
                      <a16:colId xmlns:a16="http://schemas.microsoft.com/office/drawing/2014/main" xmlns="" val="20002"/>
                    </a:ext>
                  </a:extLst>
                </a:gridCol>
              </a:tblGrid>
              <a:tr h="779848">
                <a:tc gridSpan="3">
                  <a:txBody>
                    <a:bodyPr/>
                    <a:lstStyle/>
                    <a:p>
                      <a:pPr algn="l">
                        <a:lnSpc>
                          <a:spcPct val="150000"/>
                        </a:lnSpc>
                        <a:spcAft>
                          <a:spcPts val="0"/>
                        </a:spcAft>
                      </a:pPr>
                      <a:r>
                        <a:rPr lang="de-DE" sz="1800" spc="25" dirty="0">
                          <a:effectLst/>
                          <a:latin typeface="Calibri" panose="020F0502020204030204" pitchFamily="34" charset="0"/>
                          <a:cs typeface="Calibri" panose="020F0502020204030204" pitchFamily="34" charset="0"/>
                        </a:rPr>
                        <a:t>Beispiel für eine mögliche Zeitstruktur für 3 Stunden</a:t>
                      </a:r>
                    </a:p>
                    <a:p>
                      <a:pPr algn="l">
                        <a:lnSpc>
                          <a:spcPct val="150000"/>
                        </a:lnSpc>
                        <a:spcAft>
                          <a:spcPts val="0"/>
                        </a:spcAft>
                      </a:pPr>
                      <a:r>
                        <a:rPr lang="de-DE" sz="1800" spc="25" baseline="30000" dirty="0">
                          <a:effectLst/>
                          <a:latin typeface="Calibri" panose="020F0502020204030204" pitchFamily="34" charset="0"/>
                          <a:cs typeface="Calibri" panose="020F0502020204030204" pitchFamily="34" charset="0"/>
                        </a:rPr>
                        <a:t> </a:t>
                      </a:r>
                      <a:endParaRPr lang="de-DE" sz="1800" b="1" spc="25" dirty="0">
                        <a:solidFill>
                          <a:srgbClr val="327A86"/>
                        </a:solidFill>
                        <a:effectLst/>
                        <a:latin typeface="Calibri" panose="020F0502020204030204" pitchFamily="34" charset="0"/>
                        <a:ea typeface="ＭＳ Ｐゴシック" charset="-128"/>
                        <a:cs typeface="Calibri" panose="020F0502020204030204" pitchFamily="34" charset="0"/>
                      </a:endParaRPr>
                    </a:p>
                  </a:txBody>
                  <a:tcPr marL="0" marR="0" marT="0" marB="0"/>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0"/>
                  </a:ext>
                </a:extLst>
              </a:tr>
              <a:tr h="779848">
                <a:tc>
                  <a:txBody>
                    <a:bodyPr/>
                    <a:lstStyle/>
                    <a:p>
                      <a:pPr algn="l">
                        <a:lnSpc>
                          <a:spcPct val="150000"/>
                        </a:lnSpc>
                        <a:spcAft>
                          <a:spcPts val="0"/>
                        </a:spcAft>
                      </a:pPr>
                      <a:r>
                        <a:rPr lang="de-DE" sz="1800">
                          <a:effectLst/>
                          <a:latin typeface="Calibri" panose="020F0502020204030204" pitchFamily="34" charset="0"/>
                          <a:cs typeface="Calibri" panose="020F0502020204030204" pitchFamily="34" charset="0"/>
                        </a:rPr>
                        <a:t>Zeit in min</a:t>
                      </a:r>
                      <a:endParaRPr lang="de-DE" sz="1800" b="1">
                        <a:effectLst/>
                        <a:latin typeface="Calibri" panose="020F0502020204030204" pitchFamily="34" charset="0"/>
                        <a:ea typeface="ＭＳ Ｐゴシック" charset="-128"/>
                        <a:cs typeface="Calibri" panose="020F0502020204030204" pitchFamily="34" charset="0"/>
                      </a:endParaRPr>
                    </a:p>
                  </a:txBody>
                  <a:tcPr marL="0" marR="0" marT="0" marB="0"/>
                </a:tc>
                <a:tc>
                  <a:txBody>
                    <a:bodyPr/>
                    <a:lstStyle/>
                    <a:p>
                      <a:pPr algn="l">
                        <a:lnSpc>
                          <a:spcPct val="150000"/>
                        </a:lnSpc>
                        <a:spcAft>
                          <a:spcPts val="0"/>
                        </a:spcAft>
                      </a:pPr>
                      <a:r>
                        <a:rPr lang="de-DE" sz="1800" dirty="0">
                          <a:effectLst/>
                          <a:latin typeface="Calibri" panose="020F0502020204030204" pitchFamily="34" charset="0"/>
                          <a:cs typeface="Calibri" panose="020F0502020204030204" pitchFamily="34" charset="0"/>
                        </a:rPr>
                        <a:t>Phase / Aktivität</a:t>
                      </a:r>
                      <a:endParaRPr lang="de-DE" sz="1800" b="1" dirty="0">
                        <a:effectLst/>
                        <a:latin typeface="Calibri" panose="020F0502020204030204" pitchFamily="34" charset="0"/>
                        <a:ea typeface="ＭＳ Ｐゴシック" charset="-128"/>
                        <a:cs typeface="Calibri" panose="020F0502020204030204" pitchFamily="34" charset="0"/>
                      </a:endParaRPr>
                    </a:p>
                  </a:txBody>
                  <a:tcPr marL="144145" marR="144145" marT="0" marB="0"/>
                </a:tc>
                <a:tc>
                  <a:txBody>
                    <a:bodyPr/>
                    <a:lstStyle/>
                    <a:p>
                      <a:pPr algn="l">
                        <a:lnSpc>
                          <a:spcPct val="150000"/>
                        </a:lnSpc>
                        <a:spcAft>
                          <a:spcPts val="0"/>
                        </a:spcAft>
                      </a:pPr>
                      <a:r>
                        <a:rPr lang="de-DE" sz="1800">
                          <a:effectLst/>
                          <a:latin typeface="Calibri" panose="020F0502020204030204" pitchFamily="34" charset="0"/>
                          <a:cs typeface="Calibri" panose="020F0502020204030204" pitchFamily="34" charset="0"/>
                        </a:rPr>
                        <a:t>Material / Medien</a:t>
                      </a:r>
                      <a:endParaRPr lang="de-DE" sz="1800" b="1">
                        <a:effectLst/>
                        <a:latin typeface="Calibri" panose="020F0502020204030204" pitchFamily="34" charset="0"/>
                        <a:ea typeface="ＭＳ Ｐゴシック" charset="-128"/>
                        <a:cs typeface="Calibri" panose="020F0502020204030204" pitchFamily="34" charset="0"/>
                      </a:endParaRPr>
                    </a:p>
                  </a:txBody>
                  <a:tcPr marL="0" marR="0" marT="0" marB="0"/>
                </a:tc>
                <a:extLst>
                  <a:ext uri="{0D108BD9-81ED-4DB2-BD59-A6C34878D82A}">
                    <a16:rowId xmlns:a16="http://schemas.microsoft.com/office/drawing/2014/main" xmlns="" val="10001"/>
                  </a:ext>
                </a:extLst>
              </a:tr>
              <a:tr h="368667">
                <a:tc>
                  <a:txBody>
                    <a:bodyPr/>
                    <a:lstStyle/>
                    <a:p>
                      <a:pPr algn="l">
                        <a:lnSpc>
                          <a:spcPct val="150000"/>
                        </a:lnSpc>
                        <a:spcAft>
                          <a:spcPts val="0"/>
                        </a:spcAft>
                      </a:pPr>
                      <a:r>
                        <a:rPr lang="de-DE" sz="1800">
                          <a:effectLst/>
                          <a:latin typeface="Calibri" panose="020F0502020204030204" pitchFamily="34" charset="0"/>
                          <a:cs typeface="Calibri" panose="020F0502020204030204" pitchFamily="34" charset="0"/>
                        </a:rPr>
                        <a:t>5</a:t>
                      </a:r>
                      <a:endParaRPr lang="de-DE" sz="1800" b="1">
                        <a:effectLst/>
                        <a:latin typeface="Calibri" panose="020F0502020204030204" pitchFamily="34" charset="0"/>
                        <a:ea typeface="ＭＳ Ｐゴシック" charset="-128"/>
                        <a:cs typeface="Calibri" panose="020F0502020204030204" pitchFamily="34" charset="0"/>
                      </a:endParaRPr>
                    </a:p>
                  </a:txBody>
                  <a:tcPr marL="0" marR="0" marT="0" marB="0"/>
                </a:tc>
                <a:tc>
                  <a:txBody>
                    <a:bodyPr/>
                    <a:lstStyle/>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Begrüßung und Einstieg</a:t>
                      </a:r>
                      <a:endParaRPr lang="de-DE" sz="1800" dirty="0">
                        <a:solidFill>
                          <a:srgbClr val="FF0000"/>
                        </a:solidFill>
                        <a:effectLst/>
                        <a:latin typeface="Calibri" panose="020F0502020204030204" pitchFamily="34" charset="0"/>
                        <a:ea typeface="ＭＳ Ｐゴシック" charset="-128"/>
                        <a:cs typeface="Calibri" panose="020F0502020204030204" pitchFamily="34" charset="0"/>
                      </a:endParaRPr>
                    </a:p>
                  </a:txBody>
                  <a:tcPr marL="144145" marR="144145" marT="0" marB="0"/>
                </a:tc>
                <a:tc>
                  <a:txBody>
                    <a:bodyPr/>
                    <a:lstStyle/>
                    <a:p>
                      <a:pPr marR="122555" algn="l">
                        <a:lnSpc>
                          <a:spcPct val="150000"/>
                        </a:lnSpc>
                        <a:spcAft>
                          <a:spcPts val="0"/>
                        </a:spcAft>
                      </a:pPr>
                      <a:r>
                        <a:rPr lang="de-DE" sz="1800">
                          <a:effectLst/>
                          <a:latin typeface="Calibri" panose="020F0502020204030204" pitchFamily="34" charset="0"/>
                          <a:cs typeface="Calibri" panose="020F0502020204030204" pitchFamily="34" charset="0"/>
                        </a:rPr>
                        <a:t> </a:t>
                      </a:r>
                      <a:endParaRPr lang="de-DE" sz="1800">
                        <a:solidFill>
                          <a:srgbClr val="FF0000"/>
                        </a:solidFill>
                        <a:effectLst/>
                        <a:latin typeface="Calibri" panose="020F0502020204030204" pitchFamily="34" charset="0"/>
                        <a:ea typeface="ＭＳ Ｐゴシック" charset="-128"/>
                        <a:cs typeface="Calibri" panose="020F0502020204030204" pitchFamily="34" charset="0"/>
                      </a:endParaRPr>
                    </a:p>
                  </a:txBody>
                  <a:tcPr marL="0" marR="0" marT="0" marB="0"/>
                </a:tc>
                <a:extLst>
                  <a:ext uri="{0D108BD9-81ED-4DB2-BD59-A6C34878D82A}">
                    <a16:rowId xmlns:a16="http://schemas.microsoft.com/office/drawing/2014/main" xmlns="" val="10002"/>
                  </a:ext>
                </a:extLst>
              </a:tr>
              <a:tr h="419746">
                <a:tc>
                  <a:txBody>
                    <a:bodyPr/>
                    <a:lstStyle/>
                    <a:p>
                      <a:pPr algn="l">
                        <a:lnSpc>
                          <a:spcPct val="150000"/>
                        </a:lnSpc>
                        <a:spcAft>
                          <a:spcPts val="0"/>
                        </a:spcAft>
                      </a:pPr>
                      <a:r>
                        <a:rPr lang="de-DE" sz="1800">
                          <a:effectLst/>
                          <a:latin typeface="Calibri" panose="020F0502020204030204" pitchFamily="34" charset="0"/>
                          <a:cs typeface="Calibri" panose="020F0502020204030204" pitchFamily="34" charset="0"/>
                        </a:rPr>
                        <a:t>30</a:t>
                      </a:r>
                      <a:endParaRPr lang="de-DE" sz="1800" b="1">
                        <a:effectLst/>
                        <a:latin typeface="Calibri" panose="020F0502020204030204" pitchFamily="34" charset="0"/>
                        <a:ea typeface="ＭＳ Ｐゴシック" charset="-128"/>
                        <a:cs typeface="Calibri" panose="020F0502020204030204" pitchFamily="34" charset="0"/>
                      </a:endParaRPr>
                    </a:p>
                  </a:txBody>
                  <a:tcPr marL="0" marR="0" marT="0" marB="0"/>
                </a:tc>
                <a:tc>
                  <a:txBody>
                    <a:bodyPr/>
                    <a:lstStyle/>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Input zu Zählprinzipien und zur Zählentwicklung</a:t>
                      </a:r>
                      <a:endParaRPr lang="de-DE" sz="1800" dirty="0">
                        <a:solidFill>
                          <a:srgbClr val="FF0000"/>
                        </a:solidFill>
                        <a:effectLst/>
                        <a:latin typeface="Calibri" panose="020F0502020204030204" pitchFamily="34" charset="0"/>
                        <a:ea typeface="ＭＳ Ｐゴシック" charset="-128"/>
                        <a:cs typeface="Calibri" panose="020F0502020204030204" pitchFamily="34" charset="0"/>
                      </a:endParaRPr>
                    </a:p>
                  </a:txBody>
                  <a:tcPr marL="144145" marR="144145" marT="0" marB="0"/>
                </a:tc>
                <a:tc>
                  <a:txBody>
                    <a:bodyPr/>
                    <a:lstStyle/>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Folien </a:t>
                      </a:r>
                      <a:r>
                        <a:rPr lang="de-DE" sz="1800" dirty="0" smtClean="0">
                          <a:effectLst/>
                          <a:latin typeface="Calibri" panose="020F0502020204030204" pitchFamily="34" charset="0"/>
                          <a:cs typeface="Calibri" panose="020F0502020204030204" pitchFamily="34" charset="0"/>
                        </a:rPr>
                        <a:t>3</a:t>
                      </a:r>
                      <a:r>
                        <a:rPr lang="de-DE" sz="2000" kern="1200" dirty="0" smtClean="0">
                          <a:solidFill>
                            <a:schemeClr val="dk1"/>
                          </a:solidFill>
                          <a:effectLst/>
                          <a:latin typeface="Calibri" panose="020F0502020204030204" pitchFamily="34" charset="0"/>
                          <a:ea typeface="+mn-ea"/>
                          <a:cs typeface="Calibri" panose="020F0502020204030204" pitchFamily="34" charset="0"/>
                        </a:rPr>
                        <a:t>–</a:t>
                      </a:r>
                      <a:r>
                        <a:rPr lang="de-DE" sz="1800" dirty="0" smtClean="0">
                          <a:effectLst/>
                          <a:latin typeface="Calibri" panose="020F0502020204030204" pitchFamily="34" charset="0"/>
                          <a:cs typeface="Calibri" panose="020F0502020204030204" pitchFamily="34" charset="0"/>
                        </a:rPr>
                        <a:t>12</a:t>
                      </a:r>
                      <a:endParaRPr lang="de-DE" sz="1800" dirty="0">
                        <a:solidFill>
                          <a:srgbClr val="FF0000"/>
                        </a:solidFill>
                        <a:effectLst/>
                        <a:latin typeface="Calibri" panose="020F0502020204030204" pitchFamily="34" charset="0"/>
                        <a:ea typeface="ＭＳ Ｐゴシック" charset="-128"/>
                        <a:cs typeface="Calibri" panose="020F0502020204030204" pitchFamily="34" charset="0"/>
                      </a:endParaRPr>
                    </a:p>
                  </a:txBody>
                  <a:tcPr marL="0" marR="0" marT="0" marB="0"/>
                </a:tc>
                <a:extLst>
                  <a:ext uri="{0D108BD9-81ED-4DB2-BD59-A6C34878D82A}">
                    <a16:rowId xmlns:a16="http://schemas.microsoft.com/office/drawing/2014/main" xmlns="" val="10003"/>
                  </a:ext>
                </a:extLst>
              </a:tr>
              <a:tr h="596090">
                <a:tc>
                  <a:txBody>
                    <a:bodyPr/>
                    <a:lstStyle/>
                    <a:p>
                      <a:pPr algn="l">
                        <a:lnSpc>
                          <a:spcPct val="150000"/>
                        </a:lnSpc>
                        <a:spcAft>
                          <a:spcPts val="0"/>
                        </a:spcAft>
                      </a:pPr>
                      <a:r>
                        <a:rPr lang="de-DE" sz="1800">
                          <a:effectLst/>
                          <a:latin typeface="Calibri" panose="020F0502020204030204" pitchFamily="34" charset="0"/>
                          <a:cs typeface="Calibri" panose="020F0502020204030204" pitchFamily="34" charset="0"/>
                        </a:rPr>
                        <a:t>30</a:t>
                      </a:r>
                      <a:endParaRPr lang="de-DE" sz="1800" b="1">
                        <a:effectLst/>
                        <a:latin typeface="Calibri" panose="020F0502020204030204" pitchFamily="34" charset="0"/>
                        <a:ea typeface="ＭＳ Ｐゴシック" charset="-128"/>
                        <a:cs typeface="Calibri" panose="020F0502020204030204" pitchFamily="34" charset="0"/>
                      </a:endParaRPr>
                    </a:p>
                  </a:txBody>
                  <a:tcPr marL="0" marR="0" marT="0" marB="0"/>
                </a:tc>
                <a:tc>
                  <a:txBody>
                    <a:bodyPr/>
                    <a:lstStyle/>
                    <a:p>
                      <a:pPr marR="122555" algn="l">
                        <a:lnSpc>
                          <a:spcPct val="150000"/>
                        </a:lnSpc>
                        <a:spcAft>
                          <a:spcPts val="0"/>
                        </a:spcAft>
                      </a:pPr>
                      <a:r>
                        <a:rPr lang="de-DE" sz="1800">
                          <a:effectLst/>
                          <a:latin typeface="Calibri" panose="020F0502020204030204" pitchFamily="34" charset="0"/>
                          <a:cs typeface="Calibri" panose="020F0502020204030204" pitchFamily="34" charset="0"/>
                        </a:rPr>
                        <a:t>Input zu Zahlbeziehungen </a:t>
                      </a:r>
                      <a:endParaRPr lang="de-DE" sz="1800">
                        <a:solidFill>
                          <a:srgbClr val="FF0000"/>
                        </a:solidFill>
                        <a:effectLst/>
                        <a:latin typeface="Calibri" panose="020F0502020204030204" pitchFamily="34" charset="0"/>
                        <a:ea typeface="ＭＳ Ｐゴシック" charset="-128"/>
                        <a:cs typeface="Calibri" panose="020F0502020204030204" pitchFamily="34" charset="0"/>
                      </a:endParaRPr>
                    </a:p>
                  </a:txBody>
                  <a:tcPr marL="144145" marR="144145" marT="0" marB="0"/>
                </a:tc>
                <a:tc>
                  <a:txBody>
                    <a:bodyPr/>
                    <a:lstStyle/>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Folien </a:t>
                      </a:r>
                      <a:r>
                        <a:rPr lang="de-DE" sz="1800" dirty="0" smtClean="0">
                          <a:effectLst/>
                          <a:latin typeface="Calibri" panose="020F0502020204030204" pitchFamily="34" charset="0"/>
                          <a:cs typeface="Calibri" panose="020F0502020204030204" pitchFamily="34" charset="0"/>
                        </a:rPr>
                        <a:t>13</a:t>
                      </a:r>
                      <a:r>
                        <a:rPr lang="de-DE" sz="2000" kern="1200" dirty="0" smtClean="0">
                          <a:solidFill>
                            <a:schemeClr val="dk1"/>
                          </a:solidFill>
                          <a:effectLst/>
                          <a:latin typeface="Calibri" panose="020F0502020204030204" pitchFamily="34" charset="0"/>
                          <a:ea typeface="+mn-ea"/>
                          <a:cs typeface="Calibri" panose="020F0502020204030204" pitchFamily="34" charset="0"/>
                        </a:rPr>
                        <a:t>–</a:t>
                      </a:r>
                      <a:r>
                        <a:rPr lang="de-DE" sz="1800" dirty="0" smtClean="0">
                          <a:effectLst/>
                          <a:latin typeface="Calibri" panose="020F0502020204030204" pitchFamily="34" charset="0"/>
                          <a:cs typeface="Calibri" panose="020F0502020204030204" pitchFamily="34" charset="0"/>
                        </a:rPr>
                        <a:t>21</a:t>
                      </a:r>
                      <a:endParaRPr lang="de-DE" sz="1800" dirty="0">
                        <a:solidFill>
                          <a:srgbClr val="FF0000"/>
                        </a:solidFill>
                        <a:effectLst/>
                        <a:latin typeface="Calibri" panose="020F0502020204030204" pitchFamily="34" charset="0"/>
                        <a:ea typeface="ＭＳ Ｐゴシック" charset="-128"/>
                        <a:cs typeface="Calibri" panose="020F0502020204030204" pitchFamily="34" charset="0"/>
                      </a:endParaRPr>
                    </a:p>
                  </a:txBody>
                  <a:tcPr marL="0" marR="0" marT="0" marB="0"/>
                </a:tc>
                <a:extLst>
                  <a:ext uri="{0D108BD9-81ED-4DB2-BD59-A6C34878D82A}">
                    <a16:rowId xmlns:a16="http://schemas.microsoft.com/office/drawing/2014/main" xmlns="" val="10004"/>
                  </a:ext>
                </a:extLst>
              </a:tr>
              <a:tr h="596090">
                <a:tc>
                  <a:txBody>
                    <a:bodyPr/>
                    <a:lstStyle/>
                    <a:p>
                      <a:pPr algn="l">
                        <a:lnSpc>
                          <a:spcPct val="150000"/>
                        </a:lnSpc>
                        <a:spcAft>
                          <a:spcPts val="0"/>
                        </a:spcAft>
                      </a:pPr>
                      <a:r>
                        <a:rPr lang="de-DE" sz="1800">
                          <a:effectLst/>
                          <a:latin typeface="Calibri" panose="020F0502020204030204" pitchFamily="34" charset="0"/>
                          <a:cs typeface="Calibri" panose="020F0502020204030204" pitchFamily="34" charset="0"/>
                        </a:rPr>
                        <a:t>20 </a:t>
                      </a:r>
                      <a:endParaRPr lang="de-DE" sz="1800" b="1">
                        <a:effectLst/>
                        <a:latin typeface="Calibri" panose="020F0502020204030204" pitchFamily="34" charset="0"/>
                        <a:ea typeface="ＭＳ Ｐゴシック" charset="-128"/>
                        <a:cs typeface="Calibri" panose="020F0502020204030204" pitchFamily="34" charset="0"/>
                      </a:endParaRPr>
                    </a:p>
                  </a:txBody>
                  <a:tcPr marL="0" marR="0" marT="0" marB="0"/>
                </a:tc>
                <a:tc>
                  <a:txBody>
                    <a:bodyPr/>
                    <a:lstStyle/>
                    <a:p>
                      <a:pPr marR="122555" algn="l">
                        <a:lnSpc>
                          <a:spcPct val="150000"/>
                        </a:lnSpc>
                        <a:spcAft>
                          <a:spcPts val="0"/>
                        </a:spcAft>
                      </a:pPr>
                      <a:r>
                        <a:rPr lang="de-DE" sz="1800">
                          <a:effectLst/>
                          <a:latin typeface="Calibri" panose="020F0502020204030204" pitchFamily="34" charset="0"/>
                          <a:cs typeface="Calibri" panose="020F0502020204030204" pitchFamily="34" charset="0"/>
                        </a:rPr>
                        <a:t>Input zur Struktur des dezimalen Stellenwertsystems</a:t>
                      </a:r>
                      <a:endParaRPr lang="de-DE" sz="1800">
                        <a:solidFill>
                          <a:srgbClr val="FF0000"/>
                        </a:solidFill>
                        <a:effectLst/>
                        <a:latin typeface="Calibri" panose="020F0502020204030204" pitchFamily="34" charset="0"/>
                        <a:ea typeface="ＭＳ Ｐゴシック" charset="-128"/>
                        <a:cs typeface="Calibri" panose="020F0502020204030204" pitchFamily="34" charset="0"/>
                      </a:endParaRPr>
                    </a:p>
                  </a:txBody>
                  <a:tcPr marL="144145" marR="144145" marT="0" marB="0"/>
                </a:tc>
                <a:tc>
                  <a:txBody>
                    <a:bodyPr/>
                    <a:lstStyle/>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Folien </a:t>
                      </a:r>
                      <a:r>
                        <a:rPr lang="de-DE" sz="1800" dirty="0" smtClean="0">
                          <a:effectLst/>
                          <a:latin typeface="Calibri" panose="020F0502020204030204" pitchFamily="34" charset="0"/>
                          <a:cs typeface="Calibri" panose="020F0502020204030204" pitchFamily="34" charset="0"/>
                        </a:rPr>
                        <a:t>22</a:t>
                      </a:r>
                      <a:r>
                        <a:rPr lang="de-DE" sz="2000" kern="1200" dirty="0" smtClean="0">
                          <a:solidFill>
                            <a:schemeClr val="dk1"/>
                          </a:solidFill>
                          <a:effectLst/>
                          <a:latin typeface="Calibri" panose="020F0502020204030204" pitchFamily="34" charset="0"/>
                          <a:ea typeface="+mn-ea"/>
                          <a:cs typeface="Calibri" panose="020F0502020204030204" pitchFamily="34" charset="0"/>
                        </a:rPr>
                        <a:t>–</a:t>
                      </a:r>
                      <a:r>
                        <a:rPr lang="de-DE" sz="1800" dirty="0" smtClean="0">
                          <a:effectLst/>
                          <a:latin typeface="Calibri" panose="020F0502020204030204" pitchFamily="34" charset="0"/>
                          <a:cs typeface="Calibri" panose="020F0502020204030204" pitchFamily="34" charset="0"/>
                        </a:rPr>
                        <a:t>30</a:t>
                      </a:r>
                      <a:endParaRPr lang="de-DE" sz="1800" dirty="0">
                        <a:solidFill>
                          <a:srgbClr val="FF0000"/>
                        </a:solidFill>
                        <a:effectLst/>
                        <a:latin typeface="Calibri" panose="020F0502020204030204" pitchFamily="34" charset="0"/>
                        <a:ea typeface="ＭＳ Ｐゴシック" charset="-128"/>
                        <a:cs typeface="Calibri" panose="020F0502020204030204" pitchFamily="34" charset="0"/>
                      </a:endParaRPr>
                    </a:p>
                  </a:txBody>
                  <a:tcPr marL="0" marR="0" marT="0" marB="0"/>
                </a:tc>
                <a:extLst>
                  <a:ext uri="{0D108BD9-81ED-4DB2-BD59-A6C34878D82A}">
                    <a16:rowId xmlns:a16="http://schemas.microsoft.com/office/drawing/2014/main" xmlns="" val="10005"/>
                  </a:ext>
                </a:extLst>
              </a:tr>
              <a:tr h="1236716">
                <a:tc>
                  <a:txBody>
                    <a:bodyPr/>
                    <a:lstStyle/>
                    <a:p>
                      <a:pPr algn="l">
                        <a:lnSpc>
                          <a:spcPct val="150000"/>
                        </a:lnSpc>
                        <a:spcAft>
                          <a:spcPts val="0"/>
                        </a:spcAft>
                      </a:pPr>
                      <a:r>
                        <a:rPr lang="de-DE" sz="1800">
                          <a:effectLst/>
                          <a:latin typeface="Calibri" panose="020F0502020204030204" pitchFamily="34" charset="0"/>
                          <a:cs typeface="Calibri" panose="020F0502020204030204" pitchFamily="34" charset="0"/>
                        </a:rPr>
                        <a:t>45</a:t>
                      </a:r>
                      <a:endParaRPr lang="de-DE" sz="1800" b="1">
                        <a:effectLst/>
                        <a:latin typeface="Calibri" panose="020F0502020204030204" pitchFamily="34" charset="0"/>
                        <a:ea typeface="ＭＳ Ｐゴシック" charset="-128"/>
                        <a:cs typeface="Calibri" panose="020F0502020204030204" pitchFamily="34" charset="0"/>
                      </a:endParaRPr>
                    </a:p>
                  </a:txBody>
                  <a:tcPr marL="0" marR="0" marT="0" marB="0"/>
                </a:tc>
                <a:tc>
                  <a:txBody>
                    <a:bodyPr/>
                    <a:lstStyle/>
                    <a:p>
                      <a:pPr marR="122555" algn="l">
                        <a:lnSpc>
                          <a:spcPct val="150000"/>
                        </a:lnSpc>
                        <a:spcAft>
                          <a:spcPts val="0"/>
                        </a:spcAft>
                      </a:pPr>
                      <a:r>
                        <a:rPr lang="de-DE" sz="1800">
                          <a:effectLst/>
                          <a:latin typeface="Calibri" panose="020F0502020204030204" pitchFamily="34" charset="0"/>
                          <a:cs typeface="Calibri" panose="020F0502020204030204" pitchFamily="34" charset="0"/>
                        </a:rPr>
                        <a:t>Gruppenarbeit zur Analyse von Materialien hinsichtlich der Darstellungsmöglichkeiten von Zahlen und Handlungen</a:t>
                      </a:r>
                      <a:endParaRPr lang="de-DE" sz="1800">
                        <a:solidFill>
                          <a:srgbClr val="FF0000"/>
                        </a:solidFill>
                        <a:effectLst/>
                        <a:latin typeface="Calibri" panose="020F0502020204030204" pitchFamily="34" charset="0"/>
                        <a:ea typeface="ＭＳ Ｐゴシック" charset="-128"/>
                        <a:cs typeface="Calibri" panose="020F0502020204030204" pitchFamily="34" charset="0"/>
                      </a:endParaRPr>
                    </a:p>
                  </a:txBody>
                  <a:tcPr marL="144145" marR="144145" marT="0" marB="0"/>
                </a:tc>
                <a:tc>
                  <a:txBody>
                    <a:bodyPr/>
                    <a:lstStyle/>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Folien </a:t>
                      </a:r>
                      <a:r>
                        <a:rPr lang="de-DE" sz="1800" dirty="0" smtClean="0">
                          <a:effectLst/>
                          <a:latin typeface="Calibri" panose="020F0502020204030204" pitchFamily="34" charset="0"/>
                          <a:cs typeface="Calibri" panose="020F0502020204030204" pitchFamily="34" charset="0"/>
                        </a:rPr>
                        <a:t>32</a:t>
                      </a:r>
                      <a:r>
                        <a:rPr lang="de-DE" sz="2000" kern="1200" dirty="0" smtClean="0">
                          <a:solidFill>
                            <a:schemeClr val="dk1"/>
                          </a:solidFill>
                          <a:effectLst/>
                          <a:latin typeface="Calibri" panose="020F0502020204030204" pitchFamily="34" charset="0"/>
                          <a:ea typeface="+mn-ea"/>
                          <a:cs typeface="Calibri" panose="020F0502020204030204" pitchFamily="34" charset="0"/>
                        </a:rPr>
                        <a:t>–</a:t>
                      </a:r>
                      <a:r>
                        <a:rPr lang="de-DE" sz="1800" dirty="0" smtClean="0">
                          <a:effectLst/>
                          <a:latin typeface="Calibri" panose="020F0502020204030204" pitchFamily="34" charset="0"/>
                          <a:cs typeface="Calibri" panose="020F0502020204030204" pitchFamily="34" charset="0"/>
                        </a:rPr>
                        <a:t>34</a:t>
                      </a:r>
                      <a:r>
                        <a:rPr lang="de-DE" sz="1800" dirty="0">
                          <a:effectLst/>
                          <a:latin typeface="Calibri" panose="020F0502020204030204" pitchFamily="34" charset="0"/>
                          <a:cs typeface="Calibri" panose="020F0502020204030204" pitchFamily="34" charset="0"/>
                        </a:rPr>
                        <a:t/>
                      </a:r>
                      <a:br>
                        <a:rPr lang="de-DE" sz="1800" dirty="0">
                          <a:effectLst/>
                          <a:latin typeface="Calibri" panose="020F0502020204030204" pitchFamily="34" charset="0"/>
                          <a:cs typeface="Calibri" panose="020F0502020204030204" pitchFamily="34" charset="0"/>
                        </a:rPr>
                      </a:br>
                      <a:r>
                        <a:rPr lang="de-DE" sz="1800" dirty="0">
                          <a:effectLst/>
                          <a:latin typeface="Calibri" panose="020F0502020204030204" pitchFamily="34" charset="0"/>
                          <a:cs typeface="Calibri" panose="020F0502020204030204" pitchFamily="34" charset="0"/>
                        </a:rPr>
                        <a:t>AB5</a:t>
                      </a:r>
                    </a:p>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Material</a:t>
                      </a:r>
                      <a:endParaRPr lang="de-DE" sz="1800" dirty="0">
                        <a:solidFill>
                          <a:srgbClr val="FF0000"/>
                        </a:solidFill>
                        <a:effectLst/>
                        <a:latin typeface="Calibri" panose="020F0502020204030204" pitchFamily="34" charset="0"/>
                        <a:ea typeface="ＭＳ Ｐゴシック" charset="-128"/>
                        <a:cs typeface="Calibri" panose="020F0502020204030204" pitchFamily="34" charset="0"/>
                      </a:endParaRPr>
                    </a:p>
                  </a:txBody>
                  <a:tcPr marL="0" marR="0" marT="0" marB="0"/>
                </a:tc>
                <a:extLst>
                  <a:ext uri="{0D108BD9-81ED-4DB2-BD59-A6C34878D82A}">
                    <a16:rowId xmlns:a16="http://schemas.microsoft.com/office/drawing/2014/main" xmlns="" val="10006"/>
                  </a:ext>
                </a:extLst>
              </a:tr>
              <a:tr h="779848">
                <a:tc>
                  <a:txBody>
                    <a:bodyPr/>
                    <a:lstStyle/>
                    <a:p>
                      <a:pPr algn="l">
                        <a:lnSpc>
                          <a:spcPct val="150000"/>
                        </a:lnSpc>
                        <a:spcAft>
                          <a:spcPts val="0"/>
                        </a:spcAft>
                      </a:pPr>
                      <a:r>
                        <a:rPr lang="de-DE" sz="1800">
                          <a:effectLst/>
                          <a:latin typeface="Calibri" panose="020F0502020204030204" pitchFamily="34" charset="0"/>
                          <a:cs typeface="Calibri" panose="020F0502020204030204" pitchFamily="34" charset="0"/>
                        </a:rPr>
                        <a:t>30</a:t>
                      </a:r>
                      <a:endParaRPr lang="de-DE" sz="1800" b="1">
                        <a:effectLst/>
                        <a:latin typeface="Calibri" panose="020F0502020204030204" pitchFamily="34" charset="0"/>
                        <a:ea typeface="ＭＳ Ｐゴシック" charset="-128"/>
                        <a:cs typeface="Calibri" panose="020F0502020204030204" pitchFamily="34" charset="0"/>
                      </a:endParaRPr>
                    </a:p>
                  </a:txBody>
                  <a:tcPr marL="0" marR="0" marT="0" marB="0"/>
                </a:tc>
                <a:tc>
                  <a:txBody>
                    <a:bodyPr/>
                    <a:lstStyle/>
                    <a:p>
                      <a:pPr marR="122555" algn="l">
                        <a:lnSpc>
                          <a:spcPct val="150000"/>
                        </a:lnSpc>
                        <a:spcAft>
                          <a:spcPts val="0"/>
                        </a:spcAft>
                      </a:pPr>
                      <a:r>
                        <a:rPr lang="de-DE" sz="1800">
                          <a:effectLst/>
                          <a:latin typeface="Calibri" panose="020F0502020204030204" pitchFamily="34" charset="0"/>
                          <a:cs typeface="Calibri" panose="020F0502020204030204" pitchFamily="34" charset="0"/>
                        </a:rPr>
                        <a:t>Austausch der Gruppenarbeit, Vorstellung der Materialanalyse der einzelnen Gruppen</a:t>
                      </a:r>
                      <a:endParaRPr lang="de-DE" sz="1800">
                        <a:solidFill>
                          <a:srgbClr val="FF0000"/>
                        </a:solidFill>
                        <a:effectLst/>
                        <a:latin typeface="Calibri" panose="020F0502020204030204" pitchFamily="34" charset="0"/>
                        <a:ea typeface="ＭＳ Ｐゴシック" charset="-128"/>
                        <a:cs typeface="Calibri" panose="020F0502020204030204" pitchFamily="34" charset="0"/>
                      </a:endParaRPr>
                    </a:p>
                  </a:txBody>
                  <a:tcPr marL="144145" marR="144145" marT="0" marB="0"/>
                </a:tc>
                <a:tc>
                  <a:txBody>
                    <a:bodyPr/>
                    <a:lstStyle/>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AB5</a:t>
                      </a:r>
                    </a:p>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Material</a:t>
                      </a:r>
                      <a:endParaRPr lang="de-DE" sz="1800" dirty="0">
                        <a:solidFill>
                          <a:srgbClr val="FF0000"/>
                        </a:solidFill>
                        <a:effectLst/>
                        <a:latin typeface="Calibri" panose="020F0502020204030204" pitchFamily="34" charset="0"/>
                        <a:ea typeface="ＭＳ Ｐゴシック" charset="-128"/>
                        <a:cs typeface="Calibri" panose="020F0502020204030204" pitchFamily="34" charset="0"/>
                      </a:endParaRPr>
                    </a:p>
                  </a:txBody>
                  <a:tcPr marL="0" marR="0" marT="0" marB="0"/>
                </a:tc>
                <a:extLst>
                  <a:ext uri="{0D108BD9-81ED-4DB2-BD59-A6C34878D82A}">
                    <a16:rowId xmlns:a16="http://schemas.microsoft.com/office/drawing/2014/main" xmlns="" val="10007"/>
                  </a:ext>
                </a:extLst>
              </a:tr>
              <a:tr h="779848">
                <a:tc>
                  <a:txBody>
                    <a:bodyPr/>
                    <a:lstStyle/>
                    <a:p>
                      <a:pPr algn="l">
                        <a:lnSpc>
                          <a:spcPct val="150000"/>
                        </a:lnSpc>
                        <a:spcAft>
                          <a:spcPts val="0"/>
                        </a:spcAft>
                      </a:pPr>
                      <a:r>
                        <a:rPr lang="de-DE" sz="1800">
                          <a:effectLst/>
                          <a:latin typeface="Calibri" panose="020F0502020204030204" pitchFamily="34" charset="0"/>
                          <a:cs typeface="Calibri" panose="020F0502020204030204" pitchFamily="34" charset="0"/>
                        </a:rPr>
                        <a:t>20</a:t>
                      </a:r>
                      <a:endParaRPr lang="de-DE" sz="1800" b="1">
                        <a:effectLst/>
                        <a:latin typeface="Calibri" panose="020F0502020204030204" pitchFamily="34" charset="0"/>
                        <a:ea typeface="ＭＳ Ｐゴシック" charset="-128"/>
                        <a:cs typeface="Calibri" panose="020F0502020204030204" pitchFamily="34" charset="0"/>
                      </a:endParaRPr>
                    </a:p>
                  </a:txBody>
                  <a:tcPr marL="0" marR="0" marT="0" marB="0"/>
                </a:tc>
                <a:tc>
                  <a:txBody>
                    <a:bodyPr/>
                    <a:lstStyle/>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Reflexion und Diskussion des Bausteininhalts; Erläuterungen der vertiefenden Aufgaben</a:t>
                      </a:r>
                      <a:endParaRPr lang="de-DE" sz="1800" dirty="0">
                        <a:solidFill>
                          <a:srgbClr val="FF0000"/>
                        </a:solidFill>
                        <a:effectLst/>
                        <a:latin typeface="Calibri" panose="020F0502020204030204" pitchFamily="34" charset="0"/>
                        <a:ea typeface="ＭＳ Ｐゴシック" charset="-128"/>
                        <a:cs typeface="Calibri" panose="020F0502020204030204" pitchFamily="34" charset="0"/>
                      </a:endParaRPr>
                    </a:p>
                  </a:txBody>
                  <a:tcPr marL="144145" marR="144145" marT="0" marB="0"/>
                </a:tc>
                <a:tc>
                  <a:txBody>
                    <a:bodyPr/>
                    <a:lstStyle/>
                    <a:p>
                      <a:pPr marR="122555" algn="l">
                        <a:lnSpc>
                          <a:spcPct val="150000"/>
                        </a:lnSpc>
                        <a:spcAft>
                          <a:spcPts val="0"/>
                        </a:spcAft>
                      </a:pPr>
                      <a:r>
                        <a:rPr lang="de-DE" sz="1800" dirty="0">
                          <a:effectLst/>
                          <a:latin typeface="Calibri" panose="020F0502020204030204" pitchFamily="34" charset="0"/>
                          <a:cs typeface="Calibri" panose="020F0502020204030204" pitchFamily="34" charset="0"/>
                        </a:rPr>
                        <a:t>Folien </a:t>
                      </a:r>
                      <a:r>
                        <a:rPr lang="de-DE" sz="1800" dirty="0" smtClean="0">
                          <a:effectLst/>
                          <a:latin typeface="Calibri" panose="020F0502020204030204" pitchFamily="34" charset="0"/>
                          <a:cs typeface="Calibri" panose="020F0502020204030204" pitchFamily="34" charset="0"/>
                        </a:rPr>
                        <a:t>36</a:t>
                      </a:r>
                      <a:r>
                        <a:rPr lang="de-DE" sz="2000" kern="1200" dirty="0" smtClean="0">
                          <a:solidFill>
                            <a:schemeClr val="dk1"/>
                          </a:solidFill>
                          <a:effectLst/>
                          <a:latin typeface="Calibri" panose="020F0502020204030204" pitchFamily="34" charset="0"/>
                          <a:ea typeface="+mn-ea"/>
                          <a:cs typeface="Calibri" panose="020F0502020204030204" pitchFamily="34" charset="0"/>
                        </a:rPr>
                        <a:t>–</a:t>
                      </a:r>
                      <a:r>
                        <a:rPr lang="de-DE" sz="1800" dirty="0" smtClean="0">
                          <a:effectLst/>
                          <a:latin typeface="Calibri" panose="020F0502020204030204" pitchFamily="34" charset="0"/>
                          <a:cs typeface="Calibri" panose="020F0502020204030204" pitchFamily="34" charset="0"/>
                        </a:rPr>
                        <a:t>39</a:t>
                      </a:r>
                      <a:endParaRPr lang="de-DE" sz="1800" dirty="0">
                        <a:solidFill>
                          <a:srgbClr val="FF0000"/>
                        </a:solidFill>
                        <a:effectLst/>
                        <a:latin typeface="Calibri" panose="020F0502020204030204" pitchFamily="34" charset="0"/>
                        <a:ea typeface="ＭＳ Ｐゴシック" charset="-128"/>
                        <a:cs typeface="Calibri" panose="020F0502020204030204" pitchFamily="34" charset="0"/>
                      </a:endParaRPr>
                    </a:p>
                  </a:txBody>
                  <a:tcPr marL="0" marR="0" marT="0" marB="0"/>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53600891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2"/>
          <p:cNvSpPr>
            <a:spLocks noGrp="1"/>
          </p:cNvSpPr>
          <p:nvPr>
            <p:ph type="title"/>
          </p:nvPr>
        </p:nvSpPr>
        <p:spPr/>
        <p:txBody>
          <a:bodyPr>
            <a:normAutofit fontScale="90000"/>
          </a:bodyPr>
          <a:lstStyle/>
          <a:p>
            <a:r>
              <a:rPr lang="de-DE" dirty="0" smtClean="0"/>
              <a:t>2 Zahlbeziehungen</a:t>
            </a:r>
            <a:endParaRPr lang="de-DE" dirty="0"/>
          </a:p>
        </p:txBody>
      </p:sp>
      <p:sp>
        <p:nvSpPr>
          <p:cNvPr id="2" name="Inhaltsplatzhalter 1"/>
          <p:cNvSpPr>
            <a:spLocks noGrp="1"/>
          </p:cNvSpPr>
          <p:nvPr>
            <p:ph idx="1"/>
          </p:nvPr>
        </p:nvSpPr>
        <p:spPr/>
        <p:txBody>
          <a:bodyPr/>
          <a:lstStyle/>
          <a:p>
            <a:r>
              <a:rPr lang="de-DE" dirty="0"/>
              <a:t>D</a:t>
            </a:r>
            <a:r>
              <a:rPr lang="de-DE" dirty="0" smtClean="0"/>
              <a:t>as </a:t>
            </a:r>
            <a:r>
              <a:rPr lang="de-DE" b="1" dirty="0" smtClean="0"/>
              <a:t>Verstehen der Zahlen </a:t>
            </a:r>
            <a:r>
              <a:rPr lang="de-DE" dirty="0" smtClean="0"/>
              <a:t>ist</a:t>
            </a:r>
            <a:r>
              <a:rPr lang="de-DE" b="1" dirty="0" smtClean="0"/>
              <a:t> </a:t>
            </a:r>
            <a:r>
              <a:rPr lang="de-DE" dirty="0" smtClean="0"/>
              <a:t>wesentlich </a:t>
            </a:r>
            <a:r>
              <a:rPr lang="de-DE" b="1" dirty="0" smtClean="0"/>
              <a:t>für das Verstehen der Operation</a:t>
            </a:r>
            <a:r>
              <a:rPr lang="de-DE" dirty="0" smtClean="0"/>
              <a:t>!</a:t>
            </a:r>
          </a:p>
          <a:p>
            <a:pPr algn="r"/>
            <a:endParaRPr lang="de-DE" sz="1600" b="1" i="1" dirty="0">
              <a:solidFill>
                <a:schemeClr val="tx2"/>
              </a:solidFill>
            </a:endParaRPr>
          </a:p>
          <a:p>
            <a:pPr algn="r"/>
            <a:endParaRPr lang="de-DE" sz="1600" b="1" i="1" dirty="0" smtClean="0">
              <a:solidFill>
                <a:schemeClr val="tx2"/>
              </a:solidFill>
            </a:endParaRP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sz="1600" b="1" i="1" dirty="0" smtClean="0">
              <a:solidFill>
                <a:schemeClr val="tx2"/>
              </a:solidFill>
            </a:endParaRPr>
          </a:p>
          <a:p>
            <a:endParaRPr lang="de-DE" dirty="0" smtClean="0"/>
          </a:p>
        </p:txBody>
      </p:sp>
      <p:sp>
        <p:nvSpPr>
          <p:cNvPr id="4" name="Textfeld 3"/>
          <p:cNvSpPr txBox="1"/>
          <p:nvPr/>
        </p:nvSpPr>
        <p:spPr>
          <a:xfrm>
            <a:off x="3995936" y="3573016"/>
            <a:ext cx="864096" cy="400110"/>
          </a:xfrm>
          <a:prstGeom prst="rect">
            <a:avLst/>
          </a:prstGeom>
          <a:noFill/>
          <a:ln w="19050">
            <a:solidFill>
              <a:schemeClr val="tx2"/>
            </a:solidFill>
          </a:ln>
        </p:spPr>
        <p:txBody>
          <a:bodyPr wrap="square" rtlCol="0">
            <a:spAutoFit/>
          </a:bodyPr>
          <a:lstStyle/>
          <a:p>
            <a:pPr algn="ctr"/>
            <a:r>
              <a:rPr lang="de-DE" sz="2000" b="1" dirty="0"/>
              <a:t>7 + </a:t>
            </a:r>
            <a:r>
              <a:rPr lang="de-DE" sz="2000" b="1" dirty="0" smtClean="0"/>
              <a:t>8</a:t>
            </a:r>
            <a:endParaRPr lang="de-DE" sz="2000" b="1" dirty="0"/>
          </a:p>
        </p:txBody>
      </p:sp>
      <p:sp>
        <p:nvSpPr>
          <p:cNvPr id="5" name="Textfeld 4"/>
          <p:cNvSpPr txBox="1"/>
          <p:nvPr/>
        </p:nvSpPr>
        <p:spPr>
          <a:xfrm>
            <a:off x="5292080" y="3465294"/>
            <a:ext cx="3024336" cy="1015663"/>
          </a:xfrm>
          <a:prstGeom prst="rect">
            <a:avLst/>
          </a:prstGeom>
          <a:noFill/>
        </p:spPr>
        <p:txBody>
          <a:bodyPr wrap="square" rtlCol="0">
            <a:spAutoFit/>
          </a:bodyPr>
          <a:lstStyle/>
          <a:p>
            <a:r>
              <a:rPr lang="de-DE" sz="2000" dirty="0" smtClean="0">
                <a:latin typeface="Calibri" panose="020F0502020204030204" pitchFamily="34" charset="0"/>
              </a:rPr>
              <a:t>Welche Zahl-Beziehungen helfen für das Lösen dieser Operation?</a:t>
            </a:r>
            <a:endParaRPr lang="de-DE" sz="2000" dirty="0">
              <a:latin typeface="Calibri" panose="020F0502020204030204" pitchFamily="34" charset="0"/>
            </a:endParaRPr>
          </a:p>
        </p:txBody>
      </p:sp>
      <p:sp>
        <p:nvSpPr>
          <p:cNvPr id="7" name="Rechteck 6"/>
          <p:cNvSpPr/>
          <p:nvPr/>
        </p:nvSpPr>
        <p:spPr>
          <a:xfrm>
            <a:off x="359532" y="1987541"/>
            <a:ext cx="8424936" cy="984885"/>
          </a:xfrm>
          <a:prstGeom prst="rect">
            <a:avLst/>
          </a:prstGeom>
        </p:spPr>
        <p:txBody>
          <a:bodyPr wrap="square">
            <a:spAutoFit/>
          </a:bodyPr>
          <a:lstStyle/>
          <a:p>
            <a:r>
              <a:rPr lang="de-DE" sz="2000" dirty="0">
                <a:latin typeface="Calibri" panose="020F0502020204030204" pitchFamily="34" charset="0"/>
                <a:cs typeface="Calibri" panose="020F0502020204030204" pitchFamily="34" charset="0"/>
              </a:rPr>
              <a:t>„Beziehungsorientierung ist Voraussetzung für die Ablösung vom zählenden Rechnen“</a:t>
            </a:r>
          </a:p>
          <a:p>
            <a:pPr algn="r"/>
            <a:r>
              <a:rPr lang="de-DE" sz="1600" b="1" i="1" dirty="0">
                <a:solidFill>
                  <a:schemeClr val="tx2"/>
                </a:solidFill>
                <a:latin typeface="Calibri" panose="020F0502020204030204" pitchFamily="34" charset="0"/>
                <a:cs typeface="Calibri" panose="020F0502020204030204" pitchFamily="34" charset="0"/>
              </a:rPr>
              <a:t>(Rechtsteiner-Merz 2013, S. 288)</a:t>
            </a:r>
          </a:p>
        </p:txBody>
      </p:sp>
    </p:spTree>
    <p:extLst>
      <p:ext uri="{BB962C8B-B14F-4D97-AF65-F5344CB8AC3E}">
        <p14:creationId xmlns:p14="http://schemas.microsoft.com/office/powerpoint/2010/main" val="407063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2"/>
          <p:cNvSpPr>
            <a:spLocks noGrp="1"/>
          </p:cNvSpPr>
          <p:nvPr>
            <p:ph type="title"/>
          </p:nvPr>
        </p:nvSpPr>
        <p:spPr/>
        <p:txBody>
          <a:bodyPr>
            <a:normAutofit fontScale="90000"/>
          </a:bodyPr>
          <a:lstStyle/>
          <a:p>
            <a:r>
              <a:rPr lang="de-DE" dirty="0" smtClean="0"/>
              <a:t>2 Zahlbeziehungen</a:t>
            </a:r>
            <a:endParaRPr lang="de-DE" dirty="0"/>
          </a:p>
        </p:txBody>
      </p:sp>
      <p:sp>
        <p:nvSpPr>
          <p:cNvPr id="2" name="Inhaltsplatzhalter 1"/>
          <p:cNvSpPr>
            <a:spLocks noGrp="1"/>
          </p:cNvSpPr>
          <p:nvPr>
            <p:ph idx="1"/>
          </p:nvPr>
        </p:nvSpPr>
        <p:spPr/>
        <p:txBody>
          <a:bodyPr/>
          <a:lstStyle/>
          <a:p>
            <a:r>
              <a:rPr lang="de-DE" dirty="0" smtClean="0"/>
              <a:t>Warum das </a:t>
            </a:r>
            <a:r>
              <a:rPr lang="de-DE" b="1" dirty="0" smtClean="0"/>
              <a:t>Verstehen der Zahlen </a:t>
            </a:r>
            <a:r>
              <a:rPr lang="de-DE" dirty="0" smtClean="0"/>
              <a:t>wesentlich </a:t>
            </a:r>
            <a:r>
              <a:rPr lang="de-DE" b="1" dirty="0" smtClean="0"/>
              <a:t>für das Verstehen der Operation </a:t>
            </a:r>
            <a:r>
              <a:rPr lang="de-DE" dirty="0" smtClean="0"/>
              <a:t>ist!</a:t>
            </a:r>
          </a:p>
          <a:p>
            <a:r>
              <a:rPr lang="de-DE" dirty="0" smtClean="0"/>
              <a:t>„Beziehungsorientierung ist Voraussetzung für die Ablösung vom zählenden Rechnen“</a:t>
            </a:r>
          </a:p>
          <a:p>
            <a:pPr algn="r"/>
            <a:r>
              <a:rPr lang="de-DE" sz="1600" b="1" i="1" dirty="0">
                <a:solidFill>
                  <a:schemeClr val="tx2"/>
                </a:solidFill>
              </a:rPr>
              <a:t>(</a:t>
            </a:r>
            <a:r>
              <a:rPr lang="de-DE" sz="1600" b="1" i="1" dirty="0" smtClean="0">
                <a:solidFill>
                  <a:schemeClr val="tx2"/>
                </a:solidFill>
              </a:rPr>
              <a:t>Rechensteiner-Merz 2013, S. 288)</a:t>
            </a:r>
          </a:p>
          <a:p>
            <a:pPr algn="r"/>
            <a:endParaRPr lang="de-DE" sz="1600" b="1" i="1" dirty="0">
              <a:solidFill>
                <a:schemeClr val="tx2"/>
              </a:solidFill>
            </a:endParaRPr>
          </a:p>
          <a:p>
            <a:pPr algn="r"/>
            <a:endParaRPr lang="de-DE" sz="1600" b="1" i="1" dirty="0" smtClean="0">
              <a:solidFill>
                <a:schemeClr val="tx2"/>
              </a:solidFill>
            </a:endParaRP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sz="1600" b="1" i="1" dirty="0" smtClean="0">
              <a:solidFill>
                <a:schemeClr val="tx2"/>
              </a:solidFill>
            </a:endParaRPr>
          </a:p>
          <a:p>
            <a:endParaRPr lang="de-DE" dirty="0" smtClean="0"/>
          </a:p>
        </p:txBody>
      </p:sp>
      <p:sp>
        <p:nvSpPr>
          <p:cNvPr id="4" name="Textfeld 3"/>
          <p:cNvSpPr txBox="1"/>
          <p:nvPr/>
        </p:nvSpPr>
        <p:spPr>
          <a:xfrm>
            <a:off x="3995936" y="3573016"/>
            <a:ext cx="864096" cy="400110"/>
          </a:xfrm>
          <a:prstGeom prst="rect">
            <a:avLst/>
          </a:prstGeom>
          <a:noFill/>
          <a:ln w="19050">
            <a:solidFill>
              <a:schemeClr val="tx2"/>
            </a:solidFill>
          </a:ln>
        </p:spPr>
        <p:txBody>
          <a:bodyPr wrap="square" rtlCol="0">
            <a:spAutoFit/>
          </a:bodyPr>
          <a:lstStyle/>
          <a:p>
            <a:pPr algn="ctr"/>
            <a:r>
              <a:rPr lang="de-DE" sz="2000" b="1" dirty="0"/>
              <a:t>7 + </a:t>
            </a:r>
            <a:r>
              <a:rPr lang="de-DE" sz="2000" b="1" dirty="0" smtClean="0"/>
              <a:t>8</a:t>
            </a:r>
            <a:endParaRPr lang="de-DE" sz="2000" b="1" dirty="0"/>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3104" y="3318339"/>
            <a:ext cx="2595763" cy="1309574"/>
          </a:xfrm>
          <a:prstGeom prst="rect">
            <a:avLst/>
          </a:prstGeom>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19872" y="4219103"/>
            <a:ext cx="2232248" cy="1357525"/>
          </a:xfrm>
          <a:prstGeom prst="rect">
            <a:avLst/>
          </a:prstGeom>
        </p:spPr>
      </p:pic>
      <p:pic>
        <p:nvPicPr>
          <p:cNvPr id="9" name="Grafik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64088" y="3501008"/>
            <a:ext cx="2972585" cy="1311994"/>
          </a:xfrm>
          <a:prstGeom prst="rect">
            <a:avLst/>
          </a:prstGeom>
        </p:spPr>
      </p:pic>
      <p:sp>
        <p:nvSpPr>
          <p:cNvPr id="6" name="Textfeld 5"/>
          <p:cNvSpPr txBox="1"/>
          <p:nvPr/>
        </p:nvSpPr>
        <p:spPr>
          <a:xfrm>
            <a:off x="3386506" y="4561964"/>
            <a:ext cx="2252505" cy="523220"/>
          </a:xfrm>
          <a:prstGeom prst="rect">
            <a:avLst/>
          </a:prstGeom>
          <a:solidFill>
            <a:schemeClr val="bg1"/>
          </a:solidFill>
        </p:spPr>
        <p:txBody>
          <a:bodyPr wrap="square" rtlCol="0">
            <a:spAutoFit/>
          </a:bodyPr>
          <a:lstStyle/>
          <a:p>
            <a:r>
              <a:rPr lang="de-DE" sz="2800" smtClean="0">
                <a:latin typeface="Calibri" panose="020F0502020204030204" pitchFamily="34" charset="0"/>
              </a:rPr>
              <a:t>2 + 5 + 5 + 3</a:t>
            </a:r>
            <a:endParaRPr lang="de-DE" sz="2800" dirty="0">
              <a:latin typeface="Calibri" panose="020F0502020204030204" pitchFamily="34" charset="0"/>
            </a:endParaRPr>
          </a:p>
        </p:txBody>
      </p:sp>
      <p:sp>
        <p:nvSpPr>
          <p:cNvPr id="11" name="Oval 10"/>
          <p:cNvSpPr/>
          <p:nvPr/>
        </p:nvSpPr>
        <p:spPr bwMode="auto">
          <a:xfrm>
            <a:off x="3386506" y="4561964"/>
            <a:ext cx="825454" cy="523220"/>
          </a:xfrm>
          <a:prstGeom prst="ellipse">
            <a:avLst/>
          </a:prstGeom>
          <a:solidFill>
            <a:srgbClr val="C00000">
              <a:alpha val="51000"/>
            </a:srgbClr>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2" name="Oval 11"/>
          <p:cNvSpPr/>
          <p:nvPr/>
        </p:nvSpPr>
        <p:spPr bwMode="auto">
          <a:xfrm>
            <a:off x="4427984" y="4561964"/>
            <a:ext cx="825454" cy="523220"/>
          </a:xfrm>
          <a:prstGeom prst="ellipse">
            <a:avLst/>
          </a:prstGeom>
          <a:solidFill>
            <a:srgbClr val="C00000">
              <a:alpha val="51000"/>
            </a:srgbClr>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567887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smtClean="0"/>
              <a:t>2 Zahlbeziehungen</a:t>
            </a:r>
            <a:endParaRPr lang="de-DE" dirty="0"/>
          </a:p>
        </p:txBody>
      </p:sp>
      <p:sp>
        <p:nvSpPr>
          <p:cNvPr id="2" name="Inhaltsplatzhalter 1"/>
          <p:cNvSpPr>
            <a:spLocks noGrp="1"/>
          </p:cNvSpPr>
          <p:nvPr>
            <p:ph idx="1"/>
          </p:nvPr>
        </p:nvSpPr>
        <p:spPr>
          <a:xfrm>
            <a:off x="323528" y="1124744"/>
            <a:ext cx="5184576" cy="432048"/>
          </a:xfrm>
        </p:spPr>
        <p:txBody>
          <a:bodyPr/>
          <a:lstStyle/>
          <a:p>
            <a:r>
              <a:rPr lang="de-DE" b="1" dirty="0" smtClean="0"/>
              <a:t>Fazit:</a:t>
            </a:r>
          </a:p>
          <a:p>
            <a:endParaRPr lang="de-DE" dirty="0" smtClean="0"/>
          </a:p>
          <a:p>
            <a:endParaRPr lang="de-DE" i="1" dirty="0" smtClean="0">
              <a:solidFill>
                <a:schemeClr val="tx2"/>
              </a:solidFill>
            </a:endParaRPr>
          </a:p>
          <a:p>
            <a:endParaRPr lang="de-DE" i="1" dirty="0" smtClean="0">
              <a:solidFill>
                <a:schemeClr val="tx2"/>
              </a:solidFill>
            </a:endParaRPr>
          </a:p>
          <a:p>
            <a:pPr algn="r"/>
            <a:endParaRPr lang="de-DE" sz="1600" b="1" i="1" dirty="0">
              <a:solidFill>
                <a:schemeClr val="tx2"/>
              </a:solidFill>
            </a:endParaRPr>
          </a:p>
          <a:p>
            <a:pPr algn="r"/>
            <a:endParaRPr lang="de-DE" sz="1600" b="1" i="1" dirty="0" smtClean="0">
              <a:solidFill>
                <a:schemeClr val="tx2"/>
              </a:solidFill>
            </a:endParaRP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sz="1600" b="1" i="1" dirty="0" smtClean="0">
              <a:solidFill>
                <a:schemeClr val="tx2"/>
              </a:solidFill>
            </a:endParaRPr>
          </a:p>
          <a:p>
            <a:endParaRPr lang="de-DE" dirty="0" smtClean="0"/>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6136" y="1857124"/>
            <a:ext cx="2613437" cy="1080120"/>
          </a:xfrm>
          <a:prstGeom prst="rect">
            <a:avLst/>
          </a:prstGeom>
        </p:spPr>
      </p:pic>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3630" y="2996952"/>
            <a:ext cx="3553594" cy="1063576"/>
          </a:xfrm>
          <a:prstGeom prst="rect">
            <a:avLst/>
          </a:prstGeom>
        </p:spPr>
      </p:pic>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9976" y="4509120"/>
            <a:ext cx="3455506" cy="1163960"/>
          </a:xfrm>
          <a:prstGeom prst="rect">
            <a:avLst/>
          </a:prstGeom>
        </p:spPr>
      </p:pic>
      <p:sp>
        <p:nvSpPr>
          <p:cNvPr id="5" name="Rechteck 4"/>
          <p:cNvSpPr/>
          <p:nvPr/>
        </p:nvSpPr>
        <p:spPr>
          <a:xfrm>
            <a:off x="405672" y="1844824"/>
            <a:ext cx="5246448" cy="707886"/>
          </a:xfrm>
          <a:prstGeom prst="rect">
            <a:avLst/>
          </a:prstGeom>
        </p:spPr>
        <p:txBody>
          <a:bodyPr wrap="square">
            <a:spAutoFit/>
          </a:bodyPr>
          <a:lstStyle/>
          <a:p>
            <a:pPr marL="342900" indent="-342900">
              <a:buFont typeface="Wingdings" panose="05000000000000000000" pitchFamily="2" charset="2"/>
              <a:buChar char="§"/>
            </a:pPr>
            <a:r>
              <a:rPr lang="de-DE" sz="2000" b="1" i="1" dirty="0">
                <a:solidFill>
                  <a:schemeClr val="tx2"/>
                </a:solidFill>
                <a:latin typeface="Calibri" panose="020F0502020204030204" pitchFamily="34" charset="0"/>
                <a:cs typeface="Calibri" panose="020F0502020204030204" pitchFamily="34" charset="0"/>
              </a:rPr>
              <a:t>d</a:t>
            </a:r>
            <a:r>
              <a:rPr lang="de-DE" sz="2000" b="1" i="1" dirty="0" smtClean="0">
                <a:solidFill>
                  <a:schemeClr val="tx2"/>
                </a:solidFill>
                <a:latin typeface="Calibri" panose="020F0502020204030204" pitchFamily="34" charset="0"/>
                <a:cs typeface="Calibri" panose="020F0502020204030204" pitchFamily="34" charset="0"/>
              </a:rPr>
              <a:t>as </a:t>
            </a:r>
            <a:r>
              <a:rPr lang="de-DE" sz="2000" b="1" i="1" dirty="0">
                <a:solidFill>
                  <a:schemeClr val="tx2"/>
                </a:solidFill>
                <a:latin typeface="Calibri" panose="020F0502020204030204" pitchFamily="34" charset="0"/>
                <a:cs typeface="Calibri" panose="020F0502020204030204" pitchFamily="34" charset="0"/>
              </a:rPr>
              <a:t>Teil-Ganzes Verständnis </a:t>
            </a:r>
            <a:r>
              <a:rPr lang="de-DE" sz="2000" i="1" dirty="0">
                <a:latin typeface="Calibri" panose="020F0502020204030204" pitchFamily="34" charset="0"/>
                <a:cs typeface="Calibri" panose="020F0502020204030204" pitchFamily="34" charset="0"/>
              </a:rPr>
              <a:t>durch strukturierte Lernangebote </a:t>
            </a:r>
            <a:r>
              <a:rPr lang="de-DE" sz="2000" i="1" dirty="0">
                <a:solidFill>
                  <a:schemeClr val="tx2"/>
                </a:solidFill>
                <a:latin typeface="Calibri" panose="020F0502020204030204" pitchFamily="34" charset="0"/>
                <a:cs typeface="Calibri" panose="020F0502020204030204" pitchFamily="34" charset="0"/>
              </a:rPr>
              <a:t>fördern</a:t>
            </a:r>
          </a:p>
        </p:txBody>
      </p:sp>
      <p:sp>
        <p:nvSpPr>
          <p:cNvPr id="9" name="Rechteck 8"/>
          <p:cNvSpPr/>
          <p:nvPr/>
        </p:nvSpPr>
        <p:spPr>
          <a:xfrm>
            <a:off x="395536" y="3081154"/>
            <a:ext cx="5112568" cy="707886"/>
          </a:xfrm>
          <a:prstGeom prst="rect">
            <a:avLst/>
          </a:prstGeom>
        </p:spPr>
        <p:txBody>
          <a:bodyPr wrap="square">
            <a:spAutoFit/>
          </a:bodyPr>
          <a:lstStyle/>
          <a:p>
            <a:pPr marL="342900" indent="-342900" algn="just">
              <a:buFont typeface="Wingdings" panose="05000000000000000000" pitchFamily="2" charset="2"/>
              <a:buChar char="§"/>
            </a:pPr>
            <a:r>
              <a:rPr lang="de-DE" sz="2000" b="1" i="1" dirty="0">
                <a:solidFill>
                  <a:schemeClr val="tx2"/>
                </a:solidFill>
                <a:latin typeface="Calibri" panose="020F0502020204030204" pitchFamily="34" charset="0"/>
                <a:cs typeface="Calibri" panose="020F0502020204030204" pitchFamily="34" charset="0"/>
              </a:rPr>
              <a:t>Zahlen</a:t>
            </a:r>
            <a:r>
              <a:rPr lang="de-DE" sz="2000" i="1" dirty="0">
                <a:solidFill>
                  <a:schemeClr val="tx2"/>
                </a:solidFill>
                <a:latin typeface="Calibri" panose="020F0502020204030204" pitchFamily="34" charset="0"/>
                <a:cs typeface="Calibri" panose="020F0502020204030204" pitchFamily="34" charset="0"/>
              </a:rPr>
              <a:t> in Relation zueinander setzen</a:t>
            </a:r>
            <a:r>
              <a:rPr lang="de-DE" sz="2000" i="1" dirty="0">
                <a:latin typeface="Calibri" panose="020F0502020204030204" pitchFamily="34" charset="0"/>
                <a:cs typeface="Calibri" panose="020F0502020204030204" pitchFamily="34" charset="0"/>
              </a:rPr>
              <a:t> und </a:t>
            </a:r>
            <a:r>
              <a:rPr lang="de-DE" sz="2000" b="1" i="1" dirty="0">
                <a:solidFill>
                  <a:schemeClr val="tx2"/>
                </a:solidFill>
                <a:latin typeface="Calibri" panose="020F0502020204030204" pitchFamily="34" charset="0"/>
                <a:cs typeface="Calibri" panose="020F0502020204030204" pitchFamily="34" charset="0"/>
              </a:rPr>
              <a:t>Zahlbeziehungen</a:t>
            </a:r>
            <a:r>
              <a:rPr lang="de-DE" sz="2000" i="1" dirty="0">
                <a:solidFill>
                  <a:schemeClr val="tx2"/>
                </a:solidFill>
                <a:latin typeface="Calibri" panose="020F0502020204030204" pitchFamily="34" charset="0"/>
                <a:cs typeface="Calibri" panose="020F0502020204030204" pitchFamily="34" charset="0"/>
              </a:rPr>
              <a:t> erkennen</a:t>
            </a:r>
          </a:p>
        </p:txBody>
      </p:sp>
      <p:sp>
        <p:nvSpPr>
          <p:cNvPr id="10" name="Rechteck 9"/>
          <p:cNvSpPr/>
          <p:nvPr/>
        </p:nvSpPr>
        <p:spPr>
          <a:xfrm>
            <a:off x="395536" y="4435307"/>
            <a:ext cx="4896544" cy="707886"/>
          </a:xfrm>
          <a:prstGeom prst="rect">
            <a:avLst/>
          </a:prstGeom>
        </p:spPr>
        <p:txBody>
          <a:bodyPr wrap="square">
            <a:spAutoFit/>
          </a:bodyPr>
          <a:lstStyle/>
          <a:p>
            <a:pPr marL="342900" indent="-342900" algn="just">
              <a:buFont typeface="Wingdings" panose="05000000000000000000" pitchFamily="2" charset="2"/>
              <a:buChar char="§"/>
            </a:pPr>
            <a:r>
              <a:rPr lang="de-DE" sz="2000" b="1" i="1" dirty="0">
                <a:solidFill>
                  <a:schemeClr val="tx2"/>
                </a:solidFill>
                <a:latin typeface="Calibri" panose="020F0502020204030204" pitchFamily="34" charset="0"/>
                <a:cs typeface="Calibri" panose="020F0502020204030204" pitchFamily="34" charset="0"/>
              </a:rPr>
              <a:t>Beziehungen zwischen Zahlen</a:t>
            </a:r>
            <a:r>
              <a:rPr lang="de-DE" sz="2000" b="1" i="1" dirty="0">
                <a:latin typeface="Calibri" panose="020F0502020204030204" pitchFamily="34" charset="0"/>
                <a:cs typeface="Calibri" panose="020F0502020204030204" pitchFamily="34" charset="0"/>
              </a:rPr>
              <a:t> </a:t>
            </a:r>
            <a:r>
              <a:rPr lang="de-DE" sz="2000" i="1" dirty="0">
                <a:latin typeface="Calibri" panose="020F0502020204030204" pitchFamily="34" charset="0"/>
                <a:cs typeface="Calibri" panose="020F0502020204030204" pitchFamily="34" charset="0"/>
              </a:rPr>
              <a:t>zum Lösen von </a:t>
            </a:r>
            <a:r>
              <a:rPr lang="de-DE" sz="2000" i="1" dirty="0" smtClean="0">
                <a:latin typeface="Calibri" panose="020F0502020204030204" pitchFamily="34" charset="0"/>
                <a:cs typeface="Calibri" panose="020F0502020204030204" pitchFamily="34" charset="0"/>
              </a:rPr>
              <a:t>Rechnungen </a:t>
            </a:r>
            <a:r>
              <a:rPr lang="de-DE" sz="2000" i="1" dirty="0">
                <a:solidFill>
                  <a:schemeClr val="tx2"/>
                </a:solidFill>
                <a:latin typeface="Calibri" panose="020F0502020204030204" pitchFamily="34" charset="0"/>
                <a:cs typeface="Calibri" panose="020F0502020204030204" pitchFamily="34" charset="0"/>
              </a:rPr>
              <a:t>nutzen</a:t>
            </a:r>
          </a:p>
        </p:txBody>
      </p:sp>
    </p:spTree>
    <p:extLst>
      <p:ext uri="{BB962C8B-B14F-4D97-AF65-F5344CB8AC3E}">
        <p14:creationId xmlns:p14="http://schemas.microsoft.com/office/powerpoint/2010/main" val="2703814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dissolve">
                                      <p:cBhvr>
                                        <p:cTn id="15" dur="500"/>
                                        <p:tgtEl>
                                          <p:spTgt spid="9"/>
                                        </p:tgtEl>
                                      </p:cBhvr>
                                    </p:animEffect>
                                  </p:childTnLst>
                                </p:cTn>
                              </p:par>
                              <p:par>
                                <p:cTn id="16" presetID="9"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ssolve">
                                      <p:cBhvr>
                                        <p:cTn id="23" dur="500"/>
                                        <p:tgtEl>
                                          <p:spTgt spid="10"/>
                                        </p:tgtEl>
                                      </p:cBhvr>
                                    </p:animEffect>
                                  </p:childTnLst>
                                </p:cTn>
                              </p:par>
                              <p:par>
                                <p:cTn id="24" presetID="9" presetClass="entr" presetSubtype="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ssolv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764704" y="2528899"/>
            <a:ext cx="5256584"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smtClean="0"/>
              <a:t>Zählen</a:t>
            </a:r>
            <a:endParaRPr lang="de-DE" dirty="0"/>
          </a:p>
          <a:p>
            <a:pPr marL="514350" indent="-514350">
              <a:buClr>
                <a:srgbClr val="327A86"/>
              </a:buClr>
              <a:buAutoNum type="arabicPeriod"/>
            </a:pPr>
            <a:r>
              <a:rPr lang="de-DE" dirty="0" smtClean="0"/>
              <a:t>Zahlbeziehungen</a:t>
            </a:r>
            <a:endParaRPr lang="de-DE" dirty="0"/>
          </a:p>
          <a:p>
            <a:pPr marL="514350" indent="-514350">
              <a:buClr>
                <a:srgbClr val="327A86"/>
              </a:buClr>
              <a:buAutoNum type="arabicPeriod"/>
            </a:pPr>
            <a:r>
              <a:rPr lang="de-DE" dirty="0" smtClean="0">
                <a:solidFill>
                  <a:srgbClr val="327A86"/>
                </a:solidFill>
              </a:rPr>
              <a:t>Stellenwertsystem</a:t>
            </a:r>
            <a:endParaRPr lang="de-DE" dirty="0">
              <a:solidFill>
                <a:srgbClr val="327A86"/>
              </a:solidFill>
            </a:endParaRPr>
          </a:p>
          <a:p>
            <a:pPr marL="514350" indent="-514350">
              <a:buClr>
                <a:srgbClr val="327A86"/>
              </a:buClr>
              <a:buAutoNum type="arabicPeriod"/>
            </a:pPr>
            <a:r>
              <a:rPr lang="de-DE" dirty="0" smtClean="0"/>
              <a:t>Materialanalyse</a:t>
            </a:r>
          </a:p>
          <a:p>
            <a:pPr marL="514350" indent="-514350">
              <a:buClr>
                <a:srgbClr val="327A86"/>
              </a:buClr>
              <a:buAutoNum type="arabicPeriod"/>
            </a:pPr>
            <a:r>
              <a:rPr lang="de-DE" dirty="0" smtClean="0"/>
              <a:t>Diskussion</a:t>
            </a:r>
            <a:endParaRPr lang="de-DE" dirty="0"/>
          </a:p>
        </p:txBody>
      </p:sp>
    </p:spTree>
    <p:extLst>
      <p:ext uri="{BB962C8B-B14F-4D97-AF65-F5344CB8AC3E}">
        <p14:creationId xmlns:p14="http://schemas.microsoft.com/office/powerpoint/2010/main" val="14528220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Clr>
                <a:schemeClr val="accent1"/>
              </a:buClr>
              <a:buNone/>
            </a:pPr>
            <a:r>
              <a:rPr lang="de-DE" dirty="0"/>
              <a:t>z</a:t>
            </a:r>
            <a:r>
              <a:rPr lang="de-DE" dirty="0" smtClean="0"/>
              <a:t>wei Prinzipien liegen dem Stellenwertsystem zugrunde</a:t>
            </a:r>
          </a:p>
          <a:p>
            <a:pPr marL="0" indent="0" algn="r">
              <a:buClr>
                <a:schemeClr val="accent1"/>
              </a:buClr>
              <a:buNone/>
            </a:pPr>
            <a:r>
              <a:rPr lang="de-DE" sz="1600" b="1" i="1" dirty="0" smtClean="0">
                <a:solidFill>
                  <a:schemeClr val="tx2"/>
                </a:solidFill>
              </a:rPr>
              <a:t>(vgl. Padberg und Benz 2011)</a:t>
            </a:r>
          </a:p>
          <a:p>
            <a:pPr marL="0" indent="0">
              <a:buClr>
                <a:schemeClr val="accent1"/>
              </a:buClr>
              <a:buNone/>
            </a:pPr>
            <a:endParaRPr lang="de-DE" dirty="0" smtClean="0"/>
          </a:p>
          <a:p>
            <a:pPr algn="just">
              <a:buClr>
                <a:schemeClr val="accent1"/>
              </a:buClr>
            </a:pPr>
            <a:r>
              <a:rPr lang="de-DE" dirty="0" smtClean="0"/>
              <a:t>Bildung der Stellenwerte</a:t>
            </a:r>
          </a:p>
          <a:p>
            <a:pPr lvl="1" algn="just">
              <a:buClr>
                <a:schemeClr val="accent1"/>
              </a:buClr>
            </a:pPr>
            <a:r>
              <a:rPr lang="de-DE" dirty="0">
                <a:solidFill>
                  <a:schemeClr val="tx2">
                    <a:lumMod val="60000"/>
                    <a:lumOff val="40000"/>
                  </a:schemeClr>
                </a:solidFill>
              </a:rPr>
              <a:t>f</a:t>
            </a:r>
            <a:r>
              <a:rPr lang="de-DE" dirty="0" smtClean="0">
                <a:solidFill>
                  <a:schemeClr val="tx2">
                    <a:lumMod val="60000"/>
                    <a:lumOff val="40000"/>
                  </a:schemeClr>
                </a:solidFill>
              </a:rPr>
              <a:t>ortgesetzte Bündelung</a:t>
            </a:r>
          </a:p>
          <a:p>
            <a:pPr marL="457200" lvl="1" indent="0" algn="just">
              <a:buClr>
                <a:schemeClr val="accent1"/>
              </a:buClr>
              <a:buNone/>
            </a:pPr>
            <a:endParaRPr lang="de-DE" dirty="0" smtClean="0"/>
          </a:p>
          <a:p>
            <a:pPr algn="just">
              <a:buClr>
                <a:schemeClr val="accent1"/>
              </a:buClr>
            </a:pPr>
            <a:r>
              <a:rPr lang="de-DE" dirty="0" smtClean="0"/>
              <a:t>Position von Ziffern</a:t>
            </a:r>
          </a:p>
          <a:p>
            <a:pPr lvl="1" algn="just">
              <a:buClr>
                <a:schemeClr val="accent1"/>
              </a:buClr>
            </a:pPr>
            <a:r>
              <a:rPr lang="de-DE" dirty="0" smtClean="0">
                <a:solidFill>
                  <a:schemeClr val="accent2">
                    <a:lumMod val="75000"/>
                  </a:schemeClr>
                </a:solidFill>
              </a:rPr>
              <a:t>Stellenwert</a:t>
            </a:r>
          </a:p>
          <a:p>
            <a:pPr lvl="1" algn="just">
              <a:buClr>
                <a:schemeClr val="accent1"/>
              </a:buClr>
            </a:pPr>
            <a:r>
              <a:rPr lang="de-DE" dirty="0" smtClean="0">
                <a:solidFill>
                  <a:srgbClr val="0070C0"/>
                </a:solidFill>
              </a:rPr>
              <a:t>Zahlenwert</a:t>
            </a:r>
            <a:endParaRPr lang="de-DE" dirty="0">
              <a:solidFill>
                <a:srgbClr val="0070C0"/>
              </a:solidFill>
            </a:endParaRPr>
          </a:p>
        </p:txBody>
      </p:sp>
      <p:sp>
        <p:nvSpPr>
          <p:cNvPr id="3" name="Titel 2"/>
          <p:cNvSpPr>
            <a:spLocks noGrp="1"/>
          </p:cNvSpPr>
          <p:nvPr>
            <p:ph type="title"/>
          </p:nvPr>
        </p:nvSpPr>
        <p:spPr/>
        <p:txBody>
          <a:bodyPr>
            <a:normAutofit fontScale="90000"/>
          </a:bodyPr>
          <a:lstStyle/>
          <a:p>
            <a:r>
              <a:rPr lang="de-DE" dirty="0" smtClean="0"/>
              <a:t>3.1 Prinzipien des Stellenwertsystems</a:t>
            </a:r>
            <a:endParaRPr lang="de-DE" dirty="0"/>
          </a:p>
        </p:txBody>
      </p:sp>
      <p:sp>
        <p:nvSpPr>
          <p:cNvPr id="5" name="Textfeld 4"/>
          <p:cNvSpPr txBox="1"/>
          <p:nvPr/>
        </p:nvSpPr>
        <p:spPr>
          <a:xfrm>
            <a:off x="4932040" y="3745012"/>
            <a:ext cx="1440160" cy="400110"/>
          </a:xfrm>
          <a:prstGeom prst="rect">
            <a:avLst/>
          </a:prstGeom>
          <a:solidFill>
            <a:schemeClr val="accent2"/>
          </a:solidFill>
          <a:ln w="19050">
            <a:solidFill>
              <a:schemeClr val="bg1">
                <a:lumMod val="50000"/>
              </a:schemeClr>
            </a:solidFill>
          </a:ln>
        </p:spPr>
        <p:txBody>
          <a:bodyPr wrap="square" rtlCol="0">
            <a:spAutoFit/>
          </a:bodyPr>
          <a:lstStyle/>
          <a:p>
            <a:pPr algn="ctr"/>
            <a:r>
              <a:rPr lang="de-DE" sz="2000" b="1" dirty="0" smtClean="0">
                <a:latin typeface="Calibri" panose="020F0502020204030204" pitchFamily="34" charset="0"/>
              </a:rPr>
              <a:t>Hunderter</a:t>
            </a:r>
            <a:endParaRPr lang="de-DE" sz="2000" b="1" dirty="0">
              <a:latin typeface="Calibri" panose="020F0502020204030204" pitchFamily="34" charset="0"/>
            </a:endParaRPr>
          </a:p>
        </p:txBody>
      </p:sp>
      <p:sp>
        <p:nvSpPr>
          <p:cNvPr id="6" name="Textfeld 5"/>
          <p:cNvSpPr txBox="1"/>
          <p:nvPr/>
        </p:nvSpPr>
        <p:spPr>
          <a:xfrm>
            <a:off x="7236296" y="3745012"/>
            <a:ext cx="1512168" cy="400110"/>
          </a:xfrm>
          <a:prstGeom prst="rect">
            <a:avLst/>
          </a:prstGeom>
          <a:solidFill>
            <a:srgbClr val="457FEA"/>
          </a:solidFill>
          <a:ln w="19050">
            <a:solidFill>
              <a:schemeClr val="bg1">
                <a:lumMod val="50000"/>
              </a:schemeClr>
            </a:solidFill>
          </a:ln>
        </p:spPr>
        <p:txBody>
          <a:bodyPr wrap="square" rtlCol="0">
            <a:spAutoFit/>
          </a:bodyPr>
          <a:lstStyle/>
          <a:p>
            <a:pPr algn="ctr"/>
            <a:r>
              <a:rPr lang="de-DE" sz="2000" b="1" dirty="0" smtClean="0">
                <a:solidFill>
                  <a:schemeClr val="bg1"/>
                </a:solidFill>
                <a:latin typeface="Calibri" panose="020F0502020204030204" pitchFamily="34" charset="0"/>
              </a:rPr>
              <a:t>2</a:t>
            </a:r>
            <a:r>
              <a:rPr lang="de-DE" sz="2000" dirty="0" smtClean="0">
                <a:solidFill>
                  <a:schemeClr val="bg1"/>
                </a:solidFill>
                <a:latin typeface="Calibri" panose="020F0502020204030204" pitchFamily="34" charset="0"/>
              </a:rPr>
              <a:t> Hunderter</a:t>
            </a:r>
            <a:endParaRPr lang="de-DE" sz="2000" dirty="0">
              <a:solidFill>
                <a:schemeClr val="bg1"/>
              </a:solidFill>
              <a:latin typeface="Calibri" panose="020F0502020204030204" pitchFamily="34" charset="0"/>
            </a:endParaRPr>
          </a:p>
        </p:txBody>
      </p:sp>
      <p:sp>
        <p:nvSpPr>
          <p:cNvPr id="7" name="Textfeld 6"/>
          <p:cNvSpPr txBox="1"/>
          <p:nvPr/>
        </p:nvSpPr>
        <p:spPr>
          <a:xfrm>
            <a:off x="5040052" y="4581128"/>
            <a:ext cx="1224136" cy="400110"/>
          </a:xfrm>
          <a:prstGeom prst="rect">
            <a:avLst/>
          </a:prstGeom>
          <a:solidFill>
            <a:schemeClr val="accent2"/>
          </a:solidFill>
          <a:ln w="19050">
            <a:solidFill>
              <a:schemeClr val="bg1">
                <a:lumMod val="50000"/>
              </a:schemeClr>
            </a:solidFill>
          </a:ln>
        </p:spPr>
        <p:txBody>
          <a:bodyPr wrap="square" rtlCol="0">
            <a:spAutoFit/>
          </a:bodyPr>
          <a:lstStyle/>
          <a:p>
            <a:pPr algn="ctr"/>
            <a:r>
              <a:rPr lang="de-DE" sz="2000" dirty="0" smtClean="0">
                <a:latin typeface="Calibri" panose="020F0502020204030204" pitchFamily="34" charset="0"/>
              </a:rPr>
              <a:t>z. B. 1</a:t>
            </a:r>
            <a:r>
              <a:rPr lang="de-DE" sz="2000" b="1" dirty="0" smtClean="0">
                <a:latin typeface="Calibri" panose="020F0502020204030204" pitchFamily="34" charset="0"/>
              </a:rPr>
              <a:t>2</a:t>
            </a:r>
            <a:r>
              <a:rPr lang="de-DE" sz="2000" dirty="0" smtClean="0">
                <a:latin typeface="Calibri" panose="020F0502020204030204" pitchFamily="34" charset="0"/>
              </a:rPr>
              <a:t>34</a:t>
            </a:r>
            <a:endParaRPr lang="de-DE" sz="2000" dirty="0">
              <a:latin typeface="Calibri" panose="020F0502020204030204" pitchFamily="34" charset="0"/>
            </a:endParaRPr>
          </a:p>
        </p:txBody>
      </p:sp>
      <p:sp>
        <p:nvSpPr>
          <p:cNvPr id="8" name="Textfeld 7"/>
          <p:cNvSpPr txBox="1"/>
          <p:nvPr/>
        </p:nvSpPr>
        <p:spPr>
          <a:xfrm>
            <a:off x="7236296" y="4581128"/>
            <a:ext cx="1332148" cy="400110"/>
          </a:xfrm>
          <a:prstGeom prst="rect">
            <a:avLst/>
          </a:prstGeom>
          <a:solidFill>
            <a:srgbClr val="457FEA"/>
          </a:solidFill>
          <a:ln w="19050">
            <a:solidFill>
              <a:schemeClr val="bg1">
                <a:lumMod val="50000"/>
              </a:schemeClr>
            </a:solidFill>
          </a:ln>
        </p:spPr>
        <p:txBody>
          <a:bodyPr wrap="square" rtlCol="0">
            <a:spAutoFit/>
          </a:bodyPr>
          <a:lstStyle/>
          <a:p>
            <a:pPr algn="ctr"/>
            <a:r>
              <a:rPr lang="de-DE" sz="2000" dirty="0" smtClean="0">
                <a:solidFill>
                  <a:schemeClr val="bg1"/>
                </a:solidFill>
                <a:latin typeface="Calibri" panose="020F0502020204030204" pitchFamily="34" charset="0"/>
              </a:rPr>
              <a:t>z. B. 1</a:t>
            </a:r>
            <a:r>
              <a:rPr lang="de-DE" sz="2000" b="1" dirty="0" smtClean="0">
                <a:solidFill>
                  <a:schemeClr val="bg1"/>
                </a:solidFill>
                <a:latin typeface="Calibri" panose="020F0502020204030204" pitchFamily="34" charset="0"/>
              </a:rPr>
              <a:t>2</a:t>
            </a:r>
            <a:r>
              <a:rPr lang="de-DE" sz="2000" dirty="0" smtClean="0">
                <a:solidFill>
                  <a:schemeClr val="bg1"/>
                </a:solidFill>
                <a:latin typeface="Calibri" panose="020F0502020204030204" pitchFamily="34" charset="0"/>
              </a:rPr>
              <a:t>34</a:t>
            </a:r>
            <a:endParaRPr lang="de-DE" sz="2000" dirty="0">
              <a:solidFill>
                <a:schemeClr val="bg1"/>
              </a:solidFill>
              <a:latin typeface="Calibri" panose="020F0502020204030204" pitchFamily="34" charset="0"/>
            </a:endParaRPr>
          </a:p>
        </p:txBody>
      </p:sp>
      <p:sp>
        <p:nvSpPr>
          <p:cNvPr id="9" name="Pfeil nach unten 8"/>
          <p:cNvSpPr/>
          <p:nvPr/>
        </p:nvSpPr>
        <p:spPr bwMode="auto">
          <a:xfrm>
            <a:off x="5688000" y="4212000"/>
            <a:ext cx="216024" cy="288032"/>
          </a:xfrm>
          <a:prstGeom prst="downArrow">
            <a:avLst/>
          </a:prstGeom>
          <a:solidFill>
            <a:schemeClr val="bg1"/>
          </a:solidFill>
          <a:ln w="19050"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0" name="Pfeil nach unten 9"/>
          <p:cNvSpPr/>
          <p:nvPr/>
        </p:nvSpPr>
        <p:spPr bwMode="auto">
          <a:xfrm>
            <a:off x="8015970" y="4219109"/>
            <a:ext cx="216024" cy="288032"/>
          </a:xfrm>
          <a:prstGeom prst="downArrow">
            <a:avLst/>
          </a:prstGeom>
          <a:solidFill>
            <a:schemeClr val="bg1"/>
          </a:solidFill>
          <a:ln w="19050" cap="flat" cmpd="sng" algn="ctr">
            <a:solidFill>
              <a:schemeClr val="bg1">
                <a:lumMod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1" name="Textfeld 10"/>
          <p:cNvSpPr txBox="1"/>
          <p:nvPr/>
        </p:nvSpPr>
        <p:spPr>
          <a:xfrm>
            <a:off x="4932040" y="2852936"/>
            <a:ext cx="3960440" cy="400110"/>
          </a:xfrm>
          <a:prstGeom prst="rect">
            <a:avLst/>
          </a:prstGeom>
          <a:solidFill>
            <a:schemeClr val="tx2">
              <a:lumMod val="60000"/>
              <a:lumOff val="40000"/>
            </a:schemeClr>
          </a:solidFill>
        </p:spPr>
        <p:txBody>
          <a:bodyPr wrap="square" rtlCol="0">
            <a:spAutoFit/>
          </a:bodyPr>
          <a:lstStyle/>
          <a:p>
            <a:r>
              <a:rPr lang="de-DE" sz="2000" dirty="0" smtClean="0">
                <a:solidFill>
                  <a:schemeClr val="bg1"/>
                </a:solidFill>
                <a:latin typeface="Calibri" panose="020F0502020204030204" pitchFamily="34" charset="0"/>
              </a:rPr>
              <a:t>z. B. 10 E = 1 Z, 10 Z = 1 H, 10 H = 1 T</a:t>
            </a:r>
            <a:endParaRPr lang="de-DE" sz="20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76382797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lgn="just">
              <a:lnSpc>
                <a:spcPct val="200000"/>
              </a:lnSpc>
              <a:buNone/>
            </a:pPr>
            <a:r>
              <a:rPr lang="de-DE" b="1" dirty="0" smtClean="0"/>
              <a:t>Vielfältige Möglichkeiten zur Schreibweise:</a:t>
            </a:r>
          </a:p>
          <a:p>
            <a:pPr algn="just">
              <a:lnSpc>
                <a:spcPct val="200000"/>
              </a:lnSpc>
            </a:pPr>
            <a:r>
              <a:rPr lang="de-DE" dirty="0" smtClean="0"/>
              <a:t>Schreibweise mit Zehnern und Einern</a:t>
            </a:r>
            <a:endParaRPr lang="de-DE" dirty="0"/>
          </a:p>
          <a:p>
            <a:pPr algn="just">
              <a:lnSpc>
                <a:spcPct val="200000"/>
              </a:lnSpc>
            </a:pPr>
            <a:r>
              <a:rPr lang="de-DE" dirty="0" smtClean="0"/>
              <a:t>Summenschreibweise</a:t>
            </a:r>
          </a:p>
          <a:p>
            <a:pPr algn="just">
              <a:lnSpc>
                <a:spcPct val="200000"/>
              </a:lnSpc>
            </a:pPr>
            <a:r>
              <a:rPr lang="de-DE" dirty="0" smtClean="0"/>
              <a:t>als Zahlwort</a:t>
            </a:r>
          </a:p>
          <a:p>
            <a:pPr algn="just">
              <a:lnSpc>
                <a:spcPct val="200000"/>
              </a:lnSpc>
            </a:pPr>
            <a:r>
              <a:rPr lang="de-DE" dirty="0" smtClean="0"/>
              <a:t>Stellentafel</a:t>
            </a:r>
          </a:p>
          <a:p>
            <a:pPr algn="just">
              <a:lnSpc>
                <a:spcPct val="200000"/>
              </a:lnSpc>
            </a:pPr>
            <a:r>
              <a:rPr lang="de-DE" dirty="0" smtClean="0"/>
              <a:t>Ziffernschreibweise</a:t>
            </a:r>
          </a:p>
          <a:p>
            <a:pPr algn="just">
              <a:lnSpc>
                <a:spcPct val="200000"/>
              </a:lnSpc>
            </a:pPr>
            <a:r>
              <a:rPr lang="de-DE" dirty="0" smtClean="0"/>
              <a:t>Bündelungsdarstellung</a:t>
            </a:r>
          </a:p>
          <a:p>
            <a:pPr marL="457200" lvl="1" indent="0">
              <a:lnSpc>
                <a:spcPct val="150000"/>
              </a:lnSpc>
              <a:buNone/>
            </a:pPr>
            <a:endParaRPr lang="de-DE" dirty="0" smtClean="0"/>
          </a:p>
        </p:txBody>
      </p:sp>
      <p:sp>
        <p:nvSpPr>
          <p:cNvPr id="3" name="Titel 2"/>
          <p:cNvSpPr>
            <a:spLocks noGrp="1"/>
          </p:cNvSpPr>
          <p:nvPr>
            <p:ph type="title"/>
          </p:nvPr>
        </p:nvSpPr>
        <p:spPr/>
        <p:txBody>
          <a:bodyPr>
            <a:normAutofit fontScale="90000"/>
          </a:bodyPr>
          <a:lstStyle/>
          <a:p>
            <a:r>
              <a:rPr lang="de-DE" dirty="0" smtClean="0"/>
              <a:t>3.2 Schreibweisen</a:t>
            </a:r>
            <a:endParaRPr lang="de-DE" dirty="0"/>
          </a:p>
        </p:txBody>
      </p:sp>
      <p:sp>
        <p:nvSpPr>
          <p:cNvPr id="6" name="Shape 991"/>
          <p:cNvSpPr/>
          <p:nvPr/>
        </p:nvSpPr>
        <p:spPr>
          <a:xfrm>
            <a:off x="5701023" y="2051750"/>
            <a:ext cx="3212260" cy="441146"/>
          </a:xfrm>
          <a:prstGeom prst="rect">
            <a:avLst/>
          </a:prstGeom>
          <a:blipFill>
            <a:blip r:embed="rId3"/>
          </a:blipFill>
          <a:ln w="12700">
            <a:miter lim="400000"/>
          </a:ln>
          <a:effectLst>
            <a:outerShdw blurRad="50800" dist="12700" rotWithShape="0">
              <a:srgbClr val="000000">
                <a:alpha val="50000"/>
              </a:srgbClr>
            </a:outerShdw>
          </a:effectLst>
          <a:extLst>
            <a:ext uri="{C572A759-6A51-4108-AA02-DFA0A04FC94B}">
              <ma14:wrappingTextBoxFlag xmlns:ma14="http://schemas.microsoft.com/office/mac/drawingml/2011/main" val="1"/>
            </a:ext>
          </a:extLst>
        </p:spPr>
        <p:txBody>
          <a:bodyPr wrap="square" lIns="50800" tIns="50800" rIns="50800" bIns="50800" anchor="ctr">
            <a:spAutoFit/>
          </a:bodyPr>
          <a:lstStyle>
            <a:lvl1pPr defTabSz="914400">
              <a:spcBef>
                <a:spcPts val="400"/>
              </a:spcBef>
              <a:defRPr sz="3000" i="1">
                <a:solidFill>
                  <a:srgbClr val="FFFFFF"/>
                </a:solidFill>
                <a:latin typeface="Helvetica"/>
                <a:ea typeface="Helvetica"/>
                <a:cs typeface="Helvetica"/>
                <a:sym typeface="Helvetica"/>
              </a:defRPr>
            </a:lvl1pPr>
          </a:lstStyle>
          <a:p>
            <a:pPr algn="ctr">
              <a:defRPr i="0">
                <a:latin typeface="Calibri"/>
                <a:ea typeface="Calibri"/>
                <a:cs typeface="Calibri"/>
                <a:sym typeface="Calibri"/>
              </a:defRPr>
            </a:pPr>
            <a:r>
              <a:rPr sz="2200" i="1" dirty="0">
                <a:latin typeface="Calibri" panose="020F0502020204030204" pitchFamily="34" charset="0"/>
                <a:cs typeface="Calibri" panose="020F0502020204030204" pitchFamily="34" charset="0"/>
                <a:sym typeface="Helvetica"/>
              </a:rPr>
              <a:t>2 Zehner 3 </a:t>
            </a:r>
            <a:r>
              <a:rPr sz="2200" i="1" dirty="0" err="1">
                <a:latin typeface="Calibri" panose="020F0502020204030204" pitchFamily="34" charset="0"/>
                <a:cs typeface="Calibri" panose="020F0502020204030204" pitchFamily="34" charset="0"/>
                <a:sym typeface="Helvetica"/>
              </a:rPr>
              <a:t>Einer</a:t>
            </a:r>
            <a:r>
              <a:rPr sz="2200" i="1" dirty="0">
                <a:latin typeface="Calibri" panose="020F0502020204030204" pitchFamily="34" charset="0"/>
                <a:cs typeface="Calibri" panose="020F0502020204030204" pitchFamily="34" charset="0"/>
                <a:sym typeface="Helvetica"/>
              </a:rPr>
              <a:t>, 2Z 3E</a:t>
            </a:r>
          </a:p>
        </p:txBody>
      </p:sp>
      <p:sp>
        <p:nvSpPr>
          <p:cNvPr id="7" name="Shape 992"/>
          <p:cNvSpPr/>
          <p:nvPr/>
        </p:nvSpPr>
        <p:spPr>
          <a:xfrm>
            <a:off x="5701023" y="2636912"/>
            <a:ext cx="3212260" cy="441146"/>
          </a:xfrm>
          <a:prstGeom prst="rect">
            <a:avLst/>
          </a:prstGeom>
          <a:blipFill>
            <a:blip r:embed="rId3"/>
          </a:blipFill>
          <a:ln w="12700">
            <a:miter lim="400000"/>
          </a:ln>
          <a:effectLst>
            <a:outerShdw blurRad="50800" dist="12700" rotWithShape="0">
              <a:srgbClr val="000000">
                <a:alpha val="50000"/>
              </a:srgbClr>
            </a:outerShdw>
          </a:effectLst>
          <a:extLst>
            <a:ext uri="{C572A759-6A51-4108-AA02-DFA0A04FC94B}">
              <ma14:wrappingTextBoxFlag xmlns:ma14="http://schemas.microsoft.com/office/mac/drawingml/2011/main" val="1"/>
            </a:ext>
          </a:extLst>
        </p:spPr>
        <p:txBody>
          <a:bodyPr wrap="square" lIns="50800" tIns="50800" rIns="50800" bIns="50800" anchor="ctr">
            <a:spAutoFit/>
          </a:bodyPr>
          <a:lstStyle>
            <a:lvl1pPr defTabSz="914400">
              <a:spcBef>
                <a:spcPts val="400"/>
              </a:spcBef>
              <a:defRPr sz="3000" i="1">
                <a:solidFill>
                  <a:srgbClr val="FFFFFF"/>
                </a:solidFill>
                <a:latin typeface="Helvetica"/>
                <a:ea typeface="Helvetica"/>
                <a:cs typeface="Helvetica"/>
                <a:sym typeface="Helvetica"/>
              </a:defRPr>
            </a:lvl1pPr>
          </a:lstStyle>
          <a:p>
            <a:pPr algn="ctr">
              <a:defRPr i="0">
                <a:latin typeface="Calibri"/>
                <a:ea typeface="Calibri"/>
                <a:cs typeface="Calibri"/>
                <a:sym typeface="Calibri"/>
              </a:defRPr>
            </a:pPr>
            <a:r>
              <a:rPr sz="2200" i="1" dirty="0">
                <a:latin typeface="Calibri" panose="020F0502020204030204" pitchFamily="34" charset="0"/>
                <a:cs typeface="Calibri" panose="020F0502020204030204" pitchFamily="34" charset="0"/>
                <a:sym typeface="Helvetica"/>
              </a:rPr>
              <a:t>20+3</a:t>
            </a:r>
          </a:p>
        </p:txBody>
      </p:sp>
      <p:sp>
        <p:nvSpPr>
          <p:cNvPr id="8" name="Shape 993"/>
          <p:cNvSpPr/>
          <p:nvPr/>
        </p:nvSpPr>
        <p:spPr>
          <a:xfrm>
            <a:off x="5719377" y="3246075"/>
            <a:ext cx="3212260" cy="830997"/>
          </a:xfrm>
          <a:prstGeom prst="rect">
            <a:avLst/>
          </a:prstGeom>
          <a:blipFill>
            <a:blip r:embed="rId3"/>
          </a:blipFill>
          <a:ln w="12700">
            <a:miter lim="400000"/>
          </a:ln>
          <a:effectLst>
            <a:outerShdw blurRad="50800" dist="12700" rotWithShape="0">
              <a:srgbClr val="000000">
                <a:alpha val="50000"/>
              </a:srgbClr>
            </a:outerShdw>
          </a:effectLst>
          <a:extLst>
            <a:ext uri="{C572A759-6A51-4108-AA02-DFA0A04FC94B}">
              <ma14:wrappingTextBoxFlag xmlns:ma14="http://schemas.microsoft.com/office/mac/drawingml/2011/main" val="1"/>
            </a:ext>
          </a:extLst>
        </p:spPr>
        <p:txBody>
          <a:bodyPr wrap="square" lIns="50800" tIns="50800" rIns="50800" bIns="50800" anchor="ctr">
            <a:spAutoFit/>
          </a:bodyPr>
          <a:lstStyle/>
          <a:p>
            <a:pPr algn="ctr" defTabSz="914400">
              <a:spcBef>
                <a:spcPts val="400"/>
              </a:spcBef>
              <a:defRPr sz="3000">
                <a:solidFill>
                  <a:srgbClr val="FFFFFF"/>
                </a:solidFill>
                <a:latin typeface="Calibri"/>
                <a:ea typeface="Calibri"/>
                <a:cs typeface="Calibri"/>
                <a:sym typeface="Calibri"/>
              </a:defRPr>
            </a:pPr>
            <a:r>
              <a:rPr sz="2200" i="1" dirty="0" err="1">
                <a:latin typeface="Calibri" panose="020F0502020204030204" pitchFamily="34" charset="0"/>
                <a:ea typeface="Helvetica"/>
                <a:cs typeface="Calibri" panose="020F0502020204030204" pitchFamily="34" charset="0"/>
                <a:sym typeface="Helvetica"/>
              </a:rPr>
              <a:t>dreiundzwanzig</a:t>
            </a:r>
            <a:endParaRPr sz="2200" i="1" dirty="0">
              <a:latin typeface="Calibri" panose="020F0502020204030204" pitchFamily="34" charset="0"/>
              <a:ea typeface="Helvetica"/>
              <a:cs typeface="Calibri" panose="020F0502020204030204" pitchFamily="34" charset="0"/>
              <a:sym typeface="Helvetica"/>
            </a:endParaRPr>
          </a:p>
          <a:p>
            <a:pPr algn="ctr" defTabSz="914400">
              <a:spcBef>
                <a:spcPts val="400"/>
              </a:spcBef>
              <a:defRPr sz="3000">
                <a:solidFill>
                  <a:srgbClr val="FFFFFF"/>
                </a:solidFill>
                <a:latin typeface="Calibri"/>
                <a:ea typeface="Calibri"/>
                <a:cs typeface="Calibri"/>
                <a:sym typeface="Calibri"/>
              </a:defRPr>
            </a:pPr>
            <a:r>
              <a:rPr sz="2200" i="1" dirty="0">
                <a:latin typeface="Calibri" panose="020F0502020204030204" pitchFamily="34" charset="0"/>
                <a:ea typeface="Helvetica"/>
                <a:cs typeface="Calibri" panose="020F0502020204030204" pitchFamily="34" charset="0"/>
                <a:sym typeface="Helvetica"/>
              </a:rPr>
              <a:t>zwanzig und </a:t>
            </a:r>
            <a:r>
              <a:rPr sz="2200" i="1" dirty="0" err="1">
                <a:latin typeface="Calibri" panose="020F0502020204030204" pitchFamily="34" charset="0"/>
                <a:ea typeface="Helvetica"/>
                <a:cs typeface="Calibri" panose="020F0502020204030204" pitchFamily="34" charset="0"/>
                <a:sym typeface="Helvetica"/>
              </a:rPr>
              <a:t>drei</a:t>
            </a:r>
            <a:endParaRPr sz="2200" i="1" dirty="0">
              <a:latin typeface="Calibri" panose="020F0502020204030204" pitchFamily="34" charset="0"/>
              <a:ea typeface="Helvetica"/>
              <a:cs typeface="Calibri" panose="020F0502020204030204" pitchFamily="34" charset="0"/>
              <a:sym typeface="Helvetica"/>
            </a:endParaRPr>
          </a:p>
        </p:txBody>
      </p:sp>
      <p:sp>
        <p:nvSpPr>
          <p:cNvPr id="9" name="Shape 994"/>
          <p:cNvSpPr/>
          <p:nvPr/>
        </p:nvSpPr>
        <p:spPr>
          <a:xfrm>
            <a:off x="5721967" y="4186866"/>
            <a:ext cx="3190022" cy="826310"/>
          </a:xfrm>
          <a:prstGeom prst="rect">
            <a:avLst/>
          </a:prstGeom>
          <a:blipFill>
            <a:blip r:embed="rId3"/>
          </a:blipFill>
          <a:ln w="12700">
            <a:miter lim="400000"/>
          </a:ln>
          <a:effectLst>
            <a:outerShdw blurRad="50800" dist="12700" rotWithShape="0">
              <a:srgbClr val="000000">
                <a:alpha val="50000"/>
              </a:srgbClr>
            </a:outerShdw>
          </a:effectLst>
          <a:extLst>
            <a:ext uri="{C572A759-6A51-4108-AA02-DFA0A04FC94B}">
              <ma14:wrappingTextBoxFlag xmlns:ma14="http://schemas.microsoft.com/office/mac/drawingml/2011/main" val="1"/>
            </a:ext>
          </a:extLst>
        </p:spPr>
        <p:txBody>
          <a:bodyPr wrap="square" lIns="50800" tIns="50800" rIns="50800" bIns="50800" anchor="ctr">
            <a:spAutoFit/>
          </a:bodyPr>
          <a:lstStyle/>
          <a:p>
            <a:pPr algn="ctr" defTabSz="914400">
              <a:spcBef>
                <a:spcPts val="400"/>
              </a:spcBef>
              <a:defRPr sz="3000">
                <a:solidFill>
                  <a:srgbClr val="FFFFFF"/>
                </a:solidFill>
                <a:latin typeface="Calibri"/>
                <a:ea typeface="Calibri"/>
                <a:cs typeface="Calibri"/>
                <a:sym typeface="Calibri"/>
              </a:defRPr>
            </a:pPr>
            <a:r>
              <a:rPr sz="2200" dirty="0">
                <a:latin typeface="Calibri" panose="020F0502020204030204" pitchFamily="34" charset="0"/>
                <a:cs typeface="Calibri" panose="020F0502020204030204" pitchFamily="34" charset="0"/>
              </a:rPr>
              <a:t>Z  E</a:t>
            </a:r>
          </a:p>
          <a:p>
            <a:pPr algn="ctr" defTabSz="914400">
              <a:spcBef>
                <a:spcPts val="400"/>
              </a:spcBef>
              <a:defRPr sz="3000">
                <a:solidFill>
                  <a:srgbClr val="FFFFFF"/>
                </a:solidFill>
                <a:latin typeface="Calibri"/>
                <a:ea typeface="Calibri"/>
                <a:cs typeface="Calibri"/>
                <a:sym typeface="Calibri"/>
              </a:defRPr>
            </a:pPr>
            <a:r>
              <a:rPr sz="2200" dirty="0">
                <a:latin typeface="Calibri" panose="020F0502020204030204" pitchFamily="34" charset="0"/>
                <a:cs typeface="Calibri" panose="020F0502020204030204" pitchFamily="34" charset="0"/>
              </a:rPr>
              <a:t>2  3</a:t>
            </a:r>
          </a:p>
        </p:txBody>
      </p:sp>
      <p:sp>
        <p:nvSpPr>
          <p:cNvPr id="10" name="Shape 995"/>
          <p:cNvSpPr/>
          <p:nvPr/>
        </p:nvSpPr>
        <p:spPr>
          <a:xfrm flipV="1">
            <a:off x="7325507" y="4261956"/>
            <a:ext cx="1" cy="751220"/>
          </a:xfrm>
          <a:prstGeom prst="line">
            <a:avLst/>
          </a:prstGeom>
          <a:ln w="25400">
            <a:solidFill>
              <a:srgbClr val="FFFFFF"/>
            </a:solidFill>
            <a:miter lim="400000"/>
          </a:ln>
        </p:spPr>
        <p:txBody>
          <a:bodyPr lIns="50800" tIns="50800" rIns="50800" bIns="50800" anchor="ctr"/>
          <a:lstStyle/>
          <a:p>
            <a:pPr algn="ctr">
              <a:defRPr sz="2400"/>
            </a:pPr>
            <a:endParaRPr sz="2200">
              <a:latin typeface="Calibri" panose="020F0502020204030204" pitchFamily="34" charset="0"/>
              <a:cs typeface="Calibri" panose="020F0502020204030204" pitchFamily="34" charset="0"/>
            </a:endParaRPr>
          </a:p>
        </p:txBody>
      </p:sp>
      <p:sp>
        <p:nvSpPr>
          <p:cNvPr id="11" name="Shape 996"/>
          <p:cNvSpPr/>
          <p:nvPr/>
        </p:nvSpPr>
        <p:spPr>
          <a:xfrm flipH="1">
            <a:off x="6804248" y="4653136"/>
            <a:ext cx="959626" cy="1"/>
          </a:xfrm>
          <a:prstGeom prst="line">
            <a:avLst/>
          </a:prstGeom>
          <a:ln w="25400">
            <a:solidFill>
              <a:srgbClr val="FFFFFF"/>
            </a:solidFill>
            <a:miter lim="400000"/>
          </a:ln>
        </p:spPr>
        <p:txBody>
          <a:bodyPr lIns="50800" tIns="50800" rIns="50800" bIns="50800" anchor="ctr"/>
          <a:lstStyle/>
          <a:p>
            <a:pPr algn="ctr">
              <a:defRPr sz="2400"/>
            </a:pPr>
            <a:endParaRPr sz="2200">
              <a:latin typeface="Calibri" panose="020F0502020204030204" pitchFamily="34" charset="0"/>
              <a:cs typeface="Calibri" panose="020F0502020204030204" pitchFamily="34" charset="0"/>
            </a:endParaRPr>
          </a:p>
        </p:txBody>
      </p:sp>
      <p:sp>
        <p:nvSpPr>
          <p:cNvPr id="13" name="Shape 997"/>
          <p:cNvSpPr/>
          <p:nvPr/>
        </p:nvSpPr>
        <p:spPr>
          <a:xfrm>
            <a:off x="5699729" y="5117316"/>
            <a:ext cx="3212260" cy="471924"/>
          </a:xfrm>
          <a:prstGeom prst="rect">
            <a:avLst/>
          </a:prstGeom>
          <a:blipFill>
            <a:blip r:embed="rId3"/>
          </a:blipFill>
          <a:ln w="12700">
            <a:miter lim="400000"/>
          </a:ln>
          <a:effectLst>
            <a:outerShdw blurRad="50800" dist="12700" rotWithShape="0">
              <a:srgbClr val="000000">
                <a:alpha val="50000"/>
              </a:srgbClr>
            </a:outerShdw>
          </a:effectLst>
          <a:extLst>
            <a:ext uri="{C572A759-6A51-4108-AA02-DFA0A04FC94B}">
              <ma14:wrappingTextBoxFlag xmlns:ma14="http://schemas.microsoft.com/office/mac/drawingml/2011/main" val="1"/>
            </a:ext>
          </a:extLst>
        </p:spPr>
        <p:txBody>
          <a:bodyPr wrap="square" lIns="50800" tIns="50800" rIns="50800" bIns="50800" anchor="ctr">
            <a:spAutoFit/>
          </a:bodyPr>
          <a:lstStyle>
            <a:lvl1pPr defTabSz="914400">
              <a:spcBef>
                <a:spcPts val="400"/>
              </a:spcBef>
              <a:defRPr sz="3000" i="1">
                <a:solidFill>
                  <a:srgbClr val="FFFFFF"/>
                </a:solidFill>
                <a:latin typeface="Helvetica"/>
                <a:ea typeface="Helvetica"/>
                <a:cs typeface="Helvetica"/>
                <a:sym typeface="Helvetica"/>
              </a:defRPr>
            </a:lvl1pPr>
          </a:lstStyle>
          <a:p>
            <a:pPr algn="ctr">
              <a:defRPr i="0">
                <a:latin typeface="Calibri"/>
                <a:ea typeface="Calibri"/>
                <a:cs typeface="Calibri"/>
                <a:sym typeface="Calibri"/>
              </a:defRPr>
            </a:pPr>
            <a:r>
              <a:rPr sz="2400" i="1">
                <a:latin typeface="Calibri" panose="020F0502020204030204" pitchFamily="34" charset="0"/>
                <a:cs typeface="Calibri" panose="020F0502020204030204" pitchFamily="34" charset="0"/>
                <a:sym typeface="Helvetica"/>
              </a:rPr>
              <a:t>23</a:t>
            </a:r>
          </a:p>
        </p:txBody>
      </p:sp>
      <p:sp>
        <p:nvSpPr>
          <p:cNvPr id="15" name="Shape 998"/>
          <p:cNvSpPr/>
          <p:nvPr/>
        </p:nvSpPr>
        <p:spPr>
          <a:xfrm>
            <a:off x="5709553" y="5736158"/>
            <a:ext cx="3231908" cy="1077218"/>
          </a:xfrm>
          <a:prstGeom prst="rect">
            <a:avLst/>
          </a:prstGeom>
          <a:blipFill rotWithShape="1">
            <a:blip r:embed="rId3"/>
            <a:srcRect/>
            <a:tile tx="0" ty="0" sx="100000" sy="100000" flip="none" algn="tl"/>
          </a:blipFill>
          <a:ln w="12700" cap="flat">
            <a:noFill/>
            <a:miter lim="400000"/>
          </a:ln>
          <a:effectLst>
            <a:outerShdw blurRad="50800" dist="12700" rotWithShape="0">
              <a:srgbClr val="000000">
                <a:alpha val="50000"/>
              </a:srgbClr>
            </a:outerShdw>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p>
            <a:pPr algn="ctr" defTabSz="914400">
              <a:spcBef>
                <a:spcPts val="400"/>
              </a:spcBef>
              <a:defRPr sz="3000">
                <a:solidFill>
                  <a:srgbClr val="FFFFFF"/>
                </a:solidFill>
                <a:latin typeface="Calibri"/>
                <a:ea typeface="Calibri"/>
                <a:cs typeface="Calibri"/>
                <a:sym typeface="Calibri"/>
              </a:defRPr>
            </a:pPr>
            <a:endParaRPr lang="de-DE" dirty="0" smtClean="0">
              <a:latin typeface="Calibri" panose="020F0502020204030204" pitchFamily="34" charset="0"/>
              <a:cs typeface="Calibri" panose="020F0502020204030204" pitchFamily="34" charset="0"/>
            </a:endParaRPr>
          </a:p>
          <a:p>
            <a:pPr algn="ctr" defTabSz="914400">
              <a:spcBef>
                <a:spcPts val="400"/>
              </a:spcBef>
              <a:defRPr sz="3000">
                <a:solidFill>
                  <a:srgbClr val="FFFFFF"/>
                </a:solidFill>
                <a:latin typeface="Calibri"/>
                <a:ea typeface="Calibri"/>
                <a:cs typeface="Calibri"/>
                <a:sym typeface="Calibri"/>
              </a:defRPr>
            </a:pPr>
            <a:endParaRPr dirty="0">
              <a:latin typeface="Calibri" panose="020F0502020204030204" pitchFamily="34" charset="0"/>
              <a:cs typeface="Calibri" panose="020F0502020204030204" pitchFamily="34" charset="0"/>
            </a:endParaRPr>
          </a:p>
        </p:txBody>
      </p:sp>
      <p:pic>
        <p:nvPicPr>
          <p:cNvPr id="5" name="Bild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1454" y="5879889"/>
            <a:ext cx="1928105" cy="768107"/>
          </a:xfrm>
          <a:prstGeom prst="rect">
            <a:avLst/>
          </a:prstGeom>
        </p:spPr>
      </p:pic>
    </p:spTree>
    <p:extLst>
      <p:ext uri="{BB962C8B-B14F-4D97-AF65-F5344CB8AC3E}">
        <p14:creationId xmlns:p14="http://schemas.microsoft.com/office/powerpoint/2010/main" val="1505486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advAuto="0"/>
      <p:bldP spid="7" grpId="0" animBg="1" advAuto="0"/>
      <p:bldP spid="8" grpId="0" animBg="1" advAuto="0"/>
      <p:bldP spid="9" grpId="0" animBg="1" advAuto="0"/>
      <p:bldP spid="13" grpId="0" animBg="1" advAuto="0"/>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smtClean="0"/>
              <a:t>Der dezimale Aufbau unseres dekadischen Stellenwertsystems ist erst im Zahlenraum bis 100 wirklich sichtbar.</a:t>
            </a:r>
          </a:p>
          <a:p>
            <a:pPr marL="0" indent="0" algn="r">
              <a:buNone/>
            </a:pPr>
            <a:r>
              <a:rPr lang="de-DE" sz="1600" b="1" i="1" dirty="0" smtClean="0">
                <a:solidFill>
                  <a:schemeClr val="tx2"/>
                </a:solidFill>
              </a:rPr>
              <a:t>(vgl. </a:t>
            </a:r>
            <a:r>
              <a:rPr lang="de-DE" sz="1600" b="1" i="1" dirty="0" err="1" smtClean="0">
                <a:solidFill>
                  <a:schemeClr val="tx2"/>
                </a:solidFill>
              </a:rPr>
              <a:t>Gaidoschik</a:t>
            </a:r>
            <a:r>
              <a:rPr lang="de-DE" sz="1600" b="1" i="1" dirty="0" smtClean="0">
                <a:solidFill>
                  <a:schemeClr val="tx2"/>
                </a:solidFill>
              </a:rPr>
              <a:t> 2015)</a:t>
            </a:r>
          </a:p>
          <a:p>
            <a:pPr marL="0" indent="0">
              <a:buNone/>
            </a:pPr>
            <a:endParaRPr lang="de-DE" dirty="0" smtClean="0"/>
          </a:p>
          <a:p>
            <a:pPr marL="0" lvl="0" indent="0" algn="just">
              <a:buNone/>
            </a:pPr>
            <a:r>
              <a:rPr lang="de-DE" dirty="0">
                <a:solidFill>
                  <a:prstClr val="black"/>
                </a:solidFill>
              </a:rPr>
              <a:t>Verständnisgrundlagen für das Dezimalsystem: </a:t>
            </a:r>
          </a:p>
          <a:p>
            <a:pPr marL="0" lvl="0" indent="0" algn="just">
              <a:buNone/>
            </a:pPr>
            <a:r>
              <a:rPr lang="de-DE" dirty="0">
                <a:solidFill>
                  <a:prstClr val="black"/>
                </a:solidFill>
              </a:rPr>
              <a:t>(Diese sollten schon im Zahlenraum bis 20 gelegt werden.)</a:t>
            </a:r>
          </a:p>
          <a:p>
            <a:pPr lvl="0" algn="just"/>
            <a:r>
              <a:rPr lang="de-DE" b="1" dirty="0">
                <a:solidFill>
                  <a:prstClr val="black"/>
                </a:solidFill>
              </a:rPr>
              <a:t>Zerlegbarkeit von Zahlen</a:t>
            </a:r>
          </a:p>
          <a:p>
            <a:pPr lvl="0" algn="just"/>
            <a:r>
              <a:rPr lang="de-DE" b="1" dirty="0">
                <a:solidFill>
                  <a:prstClr val="black"/>
                </a:solidFill>
              </a:rPr>
              <a:t>Thematisierung der 10 als besondere Zahl</a:t>
            </a:r>
          </a:p>
          <a:p>
            <a:pPr lvl="0" algn="just"/>
            <a:r>
              <a:rPr lang="de-DE" b="1" dirty="0">
                <a:solidFill>
                  <a:prstClr val="black"/>
                </a:solidFill>
              </a:rPr>
              <a:t>Thematisierung der Unregelmäßigkeiten</a:t>
            </a:r>
          </a:p>
          <a:p>
            <a:pPr marL="457200" lvl="1" indent="0">
              <a:buNone/>
            </a:pPr>
            <a:endParaRPr lang="de-DE" dirty="0" smtClean="0"/>
          </a:p>
        </p:txBody>
      </p:sp>
      <p:sp>
        <p:nvSpPr>
          <p:cNvPr id="3" name="Titel 2"/>
          <p:cNvSpPr>
            <a:spLocks noGrp="1"/>
          </p:cNvSpPr>
          <p:nvPr>
            <p:ph type="title"/>
          </p:nvPr>
        </p:nvSpPr>
        <p:spPr/>
        <p:txBody>
          <a:bodyPr>
            <a:normAutofit fontScale="90000"/>
          </a:bodyPr>
          <a:lstStyle/>
          <a:p>
            <a:r>
              <a:rPr lang="de-DE" dirty="0" smtClean="0"/>
              <a:t>3.3 Grundlagen</a:t>
            </a:r>
            <a:endParaRPr lang="de-DE" dirty="0"/>
          </a:p>
        </p:txBody>
      </p:sp>
    </p:spTree>
    <p:extLst>
      <p:ext uri="{BB962C8B-B14F-4D97-AF65-F5344CB8AC3E}">
        <p14:creationId xmlns:p14="http://schemas.microsoft.com/office/powerpoint/2010/main" val="29883557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b="1" dirty="0" smtClean="0"/>
              <a:t>Zerlegbarkeit von Zahlen</a:t>
            </a:r>
          </a:p>
          <a:p>
            <a:pPr marL="0" indent="0">
              <a:buNone/>
            </a:pPr>
            <a:endParaRPr lang="de-DE" i="1" dirty="0"/>
          </a:p>
          <a:p>
            <a:pPr marL="0" indent="0">
              <a:buNone/>
            </a:pPr>
            <a:endParaRPr lang="de-DE" i="1" dirty="0" smtClean="0"/>
          </a:p>
          <a:p>
            <a:pPr marL="0" indent="0">
              <a:buNone/>
            </a:pPr>
            <a:endParaRPr lang="de-DE" i="1" dirty="0"/>
          </a:p>
          <a:p>
            <a:pPr marL="0" indent="0">
              <a:buNone/>
            </a:pPr>
            <a:endParaRPr lang="de-DE" i="1" dirty="0" smtClean="0"/>
          </a:p>
          <a:p>
            <a:pPr marL="0" indent="0">
              <a:buNone/>
            </a:pPr>
            <a:endParaRPr lang="de-DE" i="1" dirty="0"/>
          </a:p>
          <a:p>
            <a:pPr marL="0" indent="0" algn="r">
              <a:buNone/>
            </a:pPr>
            <a:endParaRPr lang="de-DE" sz="1600" b="1" i="1" dirty="0" smtClean="0">
              <a:solidFill>
                <a:schemeClr val="tx2"/>
              </a:solidFill>
            </a:endParaRPr>
          </a:p>
          <a:p>
            <a:pPr marL="0" indent="0">
              <a:buNone/>
            </a:pPr>
            <a:endParaRPr lang="de-DE" i="1" dirty="0"/>
          </a:p>
          <a:p>
            <a:pPr marL="0" indent="0">
              <a:buNone/>
            </a:pPr>
            <a:endParaRPr lang="de-DE" i="1" dirty="0" smtClean="0"/>
          </a:p>
          <a:p>
            <a:pPr marL="0" indent="0">
              <a:buNone/>
            </a:pPr>
            <a:endParaRPr lang="de-DE" i="1" dirty="0" smtClean="0"/>
          </a:p>
          <a:p>
            <a:pPr marL="0" indent="0">
              <a:buNone/>
            </a:pPr>
            <a:endParaRPr lang="de-DE" i="1" dirty="0" smtClean="0"/>
          </a:p>
          <a:p>
            <a:pPr marL="0" indent="0">
              <a:buNone/>
            </a:pPr>
            <a:endParaRPr lang="de-DE" i="1" dirty="0"/>
          </a:p>
          <a:p>
            <a:pPr marL="0" indent="0">
              <a:buNone/>
            </a:pPr>
            <a:endParaRPr lang="de-DE" i="1" dirty="0" smtClean="0"/>
          </a:p>
          <a:p>
            <a:pPr marL="0" indent="0">
              <a:buNone/>
            </a:pPr>
            <a:endParaRPr lang="de-DE" i="1" dirty="0" smtClean="0"/>
          </a:p>
          <a:p>
            <a:pPr marL="0" indent="0">
              <a:buNone/>
            </a:pPr>
            <a:endParaRPr lang="de-DE" dirty="0" smtClean="0"/>
          </a:p>
        </p:txBody>
      </p:sp>
      <p:sp>
        <p:nvSpPr>
          <p:cNvPr id="3" name="Titel 2"/>
          <p:cNvSpPr>
            <a:spLocks noGrp="1"/>
          </p:cNvSpPr>
          <p:nvPr>
            <p:ph type="title"/>
          </p:nvPr>
        </p:nvSpPr>
        <p:spPr/>
        <p:txBody>
          <a:bodyPr>
            <a:normAutofit fontScale="90000"/>
          </a:bodyPr>
          <a:lstStyle/>
          <a:p>
            <a:r>
              <a:rPr lang="de-DE" dirty="0" smtClean="0"/>
              <a:t>3.3 Grundlagen</a:t>
            </a:r>
            <a:endParaRPr lang="de-DE" dirty="0"/>
          </a:p>
        </p:txBody>
      </p:sp>
      <p:sp>
        <p:nvSpPr>
          <p:cNvPr id="7" name="Rechteck 6"/>
          <p:cNvSpPr/>
          <p:nvPr/>
        </p:nvSpPr>
        <p:spPr>
          <a:xfrm>
            <a:off x="323528" y="1628800"/>
            <a:ext cx="8547517" cy="400110"/>
          </a:xfrm>
          <a:prstGeom prst="rect">
            <a:avLst/>
          </a:prstGeom>
        </p:spPr>
        <p:txBody>
          <a:bodyPr wrap="square">
            <a:spAutoFit/>
          </a:bodyPr>
          <a:lstStyle/>
          <a:p>
            <a:pPr lvl="0" eaLnBrk="1" hangingPunct="1">
              <a:spcBef>
                <a:spcPts val="576"/>
              </a:spcBef>
              <a:spcAft>
                <a:spcPts val="600"/>
              </a:spcAft>
              <a:buClr>
                <a:srgbClr val="327A86"/>
              </a:buClr>
            </a:pPr>
            <a:r>
              <a:rPr lang="de-DE" sz="2000" i="1" kern="0" dirty="0">
                <a:solidFill>
                  <a:prstClr val="black"/>
                </a:solidFill>
                <a:latin typeface="Calibri"/>
                <a:ea typeface="ＭＳ Ｐゴシック"/>
                <a:cs typeface="Calibri"/>
              </a:rPr>
              <a:t>Zahlen als Summe aus anderen kleineren Zahlen verstehen</a:t>
            </a:r>
          </a:p>
        </p:txBody>
      </p:sp>
      <p:sp>
        <p:nvSpPr>
          <p:cNvPr id="10" name="Rechteck 9"/>
          <p:cNvSpPr/>
          <p:nvPr/>
        </p:nvSpPr>
        <p:spPr>
          <a:xfrm>
            <a:off x="467544" y="2395319"/>
            <a:ext cx="2664296" cy="707886"/>
          </a:xfrm>
          <a:prstGeom prst="rect">
            <a:avLst/>
          </a:prstGeom>
        </p:spPr>
        <p:txBody>
          <a:bodyPr wrap="square">
            <a:spAutoFit/>
          </a:bodyPr>
          <a:lstStyle/>
          <a:p>
            <a:pPr lvl="0" eaLnBrk="1" hangingPunct="1">
              <a:spcBef>
                <a:spcPts val="576"/>
              </a:spcBef>
              <a:spcAft>
                <a:spcPts val="600"/>
              </a:spcAft>
              <a:buClr>
                <a:srgbClr val="327A86"/>
              </a:buClr>
            </a:pPr>
            <a:r>
              <a:rPr lang="de-DE" sz="4000" kern="0" dirty="0" smtClean="0">
                <a:solidFill>
                  <a:prstClr val="black"/>
                </a:solidFill>
                <a:latin typeface="Calibri"/>
                <a:ea typeface="ＭＳ Ｐゴシック"/>
                <a:cs typeface="Calibri"/>
              </a:rPr>
              <a:t>23 = 20 + 3</a:t>
            </a:r>
            <a:endParaRPr lang="de-DE" sz="4000" kern="0" dirty="0">
              <a:solidFill>
                <a:prstClr val="black"/>
              </a:solidFill>
              <a:latin typeface="Calibri"/>
              <a:ea typeface="ＭＳ Ｐゴシック"/>
              <a:cs typeface="Calibri"/>
            </a:endParaRPr>
          </a:p>
        </p:txBody>
      </p:sp>
      <p:pic>
        <p:nvPicPr>
          <p:cNvPr id="4" name="Bild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0846" y="2564904"/>
            <a:ext cx="3913522" cy="381187"/>
          </a:xfrm>
          <a:prstGeom prst="rect">
            <a:avLst/>
          </a:prstGeom>
          <a:ln>
            <a:solidFill>
              <a:schemeClr val="tx1">
                <a:lumMod val="50000"/>
                <a:lumOff val="50000"/>
              </a:schemeClr>
            </a:solidFill>
          </a:ln>
        </p:spPr>
      </p:pic>
      <p:pic>
        <p:nvPicPr>
          <p:cNvPr id="5" name="Bild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0846" y="4149080"/>
            <a:ext cx="1130300" cy="406400"/>
          </a:xfrm>
          <a:prstGeom prst="rect">
            <a:avLst/>
          </a:prstGeom>
        </p:spPr>
      </p:pic>
      <p:pic>
        <p:nvPicPr>
          <p:cNvPr id="11" name="Bild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0846" y="3098475"/>
            <a:ext cx="3913522" cy="381187"/>
          </a:xfrm>
          <a:prstGeom prst="rect">
            <a:avLst/>
          </a:prstGeom>
          <a:ln>
            <a:solidFill>
              <a:schemeClr val="tx1">
                <a:lumMod val="50000"/>
                <a:lumOff val="50000"/>
              </a:schemeClr>
            </a:solidFill>
          </a:ln>
        </p:spPr>
      </p:pic>
      <p:pic>
        <p:nvPicPr>
          <p:cNvPr id="12" name="Bild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0846" y="3623877"/>
            <a:ext cx="3913522" cy="381187"/>
          </a:xfrm>
          <a:prstGeom prst="rect">
            <a:avLst/>
          </a:prstGeom>
          <a:ln>
            <a:solidFill>
              <a:schemeClr val="tx1">
                <a:lumMod val="50000"/>
                <a:lumOff val="50000"/>
              </a:schemeClr>
            </a:solidFill>
          </a:ln>
        </p:spPr>
      </p:pic>
    </p:spTree>
    <p:extLst>
      <p:ext uri="{BB962C8B-B14F-4D97-AF65-F5344CB8AC3E}">
        <p14:creationId xmlns:p14="http://schemas.microsoft.com/office/powerpoint/2010/main" val="3831019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smtClean="0"/>
              <a:t>3.3 Grundlagen</a:t>
            </a:r>
            <a:endParaRPr lang="de-DE" dirty="0"/>
          </a:p>
        </p:txBody>
      </p:sp>
      <p:sp>
        <p:nvSpPr>
          <p:cNvPr id="9" name="Shape 1053"/>
          <p:cNvSpPr/>
          <p:nvPr/>
        </p:nvSpPr>
        <p:spPr>
          <a:xfrm>
            <a:off x="3185765" y="5517232"/>
            <a:ext cx="3531544" cy="37959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800"/>
            </a:lvl1pPr>
          </a:lstStyle>
          <a:p>
            <a:r>
              <a:rPr lang="de-DE" dirty="0" smtClean="0">
                <a:latin typeface="Calibri" panose="020F0502020204030204" pitchFamily="34" charset="0"/>
                <a:cs typeface="Calibri" panose="020F0502020204030204" pitchFamily="34" charset="0"/>
              </a:rPr>
              <a:t>z. B. mit dem System-Würfelmaterial</a:t>
            </a:r>
            <a:endParaRPr lang="de-DE" dirty="0">
              <a:latin typeface="Calibri" panose="020F0502020204030204" pitchFamily="34" charset="0"/>
              <a:cs typeface="Calibri" panose="020F0502020204030204" pitchFamily="34" charset="0"/>
            </a:endParaRPr>
          </a:p>
        </p:txBody>
      </p:sp>
      <p:sp>
        <p:nvSpPr>
          <p:cNvPr id="13" name="Shape 1057"/>
          <p:cNvSpPr/>
          <p:nvPr/>
        </p:nvSpPr>
        <p:spPr>
          <a:xfrm>
            <a:off x="323528" y="1123200"/>
            <a:ext cx="9351246" cy="410369"/>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a:spcBef>
                <a:spcPts val="4200"/>
              </a:spcBef>
              <a:defRPr sz="3000" b="1">
                <a:latin typeface="Helvetica"/>
                <a:ea typeface="Helvetica"/>
                <a:cs typeface="Helvetica"/>
                <a:sym typeface="Helvetica"/>
              </a:defRPr>
            </a:lvl1pPr>
          </a:lstStyle>
          <a:p>
            <a:pPr>
              <a:defRPr b="0">
                <a:latin typeface="+mn-lt"/>
                <a:ea typeface="+mn-ea"/>
                <a:cs typeface="+mn-cs"/>
                <a:sym typeface="Helvetica Light"/>
              </a:defRPr>
            </a:pPr>
            <a:r>
              <a:rPr lang="de-DE" sz="2000" dirty="0">
                <a:latin typeface="Calibri"/>
                <a:ea typeface="+mn-ea"/>
                <a:cs typeface="Calibri"/>
              </a:rPr>
              <a:t>Thematisierung der 10 als besondere Zahl</a:t>
            </a:r>
          </a:p>
        </p:txBody>
      </p:sp>
      <p:sp>
        <p:nvSpPr>
          <p:cNvPr id="14" name="Shape 1058"/>
          <p:cNvSpPr/>
          <p:nvPr/>
        </p:nvSpPr>
        <p:spPr>
          <a:xfrm>
            <a:off x="3185765" y="1805473"/>
            <a:ext cx="3626772" cy="718145"/>
          </a:xfrm>
          <a:prstGeom prst="rect">
            <a:avLst/>
          </a:prstGeom>
          <a:solidFill>
            <a:srgbClr val="FFFFFF"/>
          </a:solidFill>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lvl1pPr>
              <a:defRPr sz="2400" i="1">
                <a:latin typeface="Helvetica"/>
                <a:ea typeface="Helvetica"/>
                <a:cs typeface="Helvetica"/>
                <a:sym typeface="Helvetica"/>
              </a:defRPr>
            </a:lvl1pPr>
          </a:lstStyle>
          <a:p>
            <a:pPr algn="ctr">
              <a:defRPr i="0">
                <a:latin typeface="+mn-lt"/>
                <a:ea typeface="+mn-ea"/>
                <a:cs typeface="+mn-cs"/>
                <a:sym typeface="Helvetica Light"/>
              </a:defRPr>
            </a:pPr>
            <a:r>
              <a:rPr lang="de-DE" sz="2000" i="1" dirty="0" smtClean="0">
                <a:latin typeface="Calibri" panose="020F0502020204030204" pitchFamily="34" charset="0"/>
                <a:cs typeface="Calibri" panose="020F0502020204030204" pitchFamily="34" charset="0"/>
                <a:sym typeface="Helvetica"/>
              </a:rPr>
              <a:t>Zehn als Basis zur Bündelung verstehen</a:t>
            </a:r>
            <a:endParaRPr lang="de-DE" sz="2000" i="1" dirty="0">
              <a:latin typeface="Calibri" panose="020F0502020204030204" pitchFamily="34" charset="0"/>
              <a:cs typeface="Calibri" panose="020F0502020204030204" pitchFamily="34" charset="0"/>
              <a:sym typeface="Helvetica"/>
            </a:endParaRPr>
          </a:p>
        </p:txBody>
      </p:sp>
      <p:pic>
        <p:nvPicPr>
          <p:cNvPr id="15" name="IMG_1439.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3384" y="2721834"/>
            <a:ext cx="2711534" cy="2511541"/>
          </a:xfrm>
          <a:prstGeom prst="rect">
            <a:avLst/>
          </a:prstGeom>
          <a:ln w="12700">
            <a:miter lim="400000"/>
          </a:ln>
        </p:spPr>
      </p:pic>
      <p:sp>
        <p:nvSpPr>
          <p:cNvPr id="19" name="Shape 1055"/>
          <p:cNvSpPr/>
          <p:nvPr/>
        </p:nvSpPr>
        <p:spPr>
          <a:xfrm>
            <a:off x="7020272" y="6248539"/>
            <a:ext cx="1989327" cy="348813"/>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defRPr sz="1800">
                <a:latin typeface="Calibri"/>
                <a:ea typeface="Calibri"/>
                <a:cs typeface="Calibri"/>
                <a:sym typeface="Calibri"/>
              </a:defRPr>
            </a:lvl1pPr>
          </a:lstStyle>
          <a:p>
            <a:r>
              <a:rPr lang="de-DE" sz="1600" b="1" i="1" dirty="0" smtClean="0">
                <a:solidFill>
                  <a:schemeClr val="accent1"/>
                </a:solidFill>
              </a:rPr>
              <a:t>Selter et al. 2014, S.10</a:t>
            </a:r>
            <a:endParaRPr lang="de-DE" sz="1600" b="1" i="1" dirty="0">
              <a:solidFill>
                <a:schemeClr val="accent1"/>
              </a:solidFill>
            </a:endParaRPr>
          </a:p>
        </p:txBody>
      </p:sp>
    </p:spTree>
    <p:extLst>
      <p:ext uri="{BB962C8B-B14F-4D97-AF65-F5344CB8AC3E}">
        <p14:creationId xmlns:p14="http://schemas.microsoft.com/office/powerpoint/2010/main" val="403071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468560" y="1916832"/>
            <a:ext cx="9648564" cy="4208402"/>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2" name="Inhaltsplatzhalter 1"/>
          <p:cNvSpPr>
            <a:spLocks noGrp="1"/>
          </p:cNvSpPr>
          <p:nvPr>
            <p:ph idx="1"/>
          </p:nvPr>
        </p:nvSpPr>
        <p:spPr/>
        <p:txBody>
          <a:bodyPr/>
          <a:lstStyle/>
          <a:p>
            <a:pPr marL="0" indent="0">
              <a:buNone/>
            </a:pPr>
            <a:r>
              <a:rPr lang="de-DE" b="1" dirty="0" smtClean="0"/>
              <a:t>Thematisierung der Unregelmäßigkeiten</a:t>
            </a:r>
          </a:p>
          <a:p>
            <a:pPr marL="0" indent="0">
              <a:buNone/>
            </a:pPr>
            <a:endParaRPr lang="de-DE" i="1" dirty="0" smtClean="0"/>
          </a:p>
          <a:p>
            <a:pPr marL="0" indent="0">
              <a:buNone/>
            </a:pPr>
            <a:endParaRPr lang="de-DE" i="1" dirty="0"/>
          </a:p>
          <a:p>
            <a:pPr marL="0" indent="0">
              <a:buNone/>
            </a:pPr>
            <a:endParaRPr lang="de-DE" i="1" dirty="0" smtClean="0"/>
          </a:p>
          <a:p>
            <a:pPr marL="0" indent="0">
              <a:buNone/>
            </a:pPr>
            <a:endParaRPr lang="de-DE" i="1" dirty="0"/>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buNone/>
            </a:pPr>
            <a:endParaRPr lang="de-DE" i="1" dirty="0" smtClean="0"/>
          </a:p>
          <a:p>
            <a:pPr marL="0" indent="0">
              <a:buNone/>
            </a:pPr>
            <a:endParaRPr lang="de-DE" i="1" dirty="0"/>
          </a:p>
          <a:p>
            <a:pPr marL="0" indent="0">
              <a:buNone/>
            </a:pPr>
            <a:endParaRPr lang="de-DE" i="1" dirty="0" smtClean="0"/>
          </a:p>
          <a:p>
            <a:pPr marL="0" indent="0">
              <a:buNone/>
            </a:pPr>
            <a:endParaRPr lang="de-DE" i="1" dirty="0"/>
          </a:p>
          <a:p>
            <a:pPr marL="0" indent="0">
              <a:buNone/>
            </a:pPr>
            <a:endParaRPr lang="de-DE" i="1" dirty="0" smtClean="0"/>
          </a:p>
          <a:p>
            <a:pPr marL="0" indent="0">
              <a:buNone/>
            </a:pPr>
            <a:endParaRPr lang="de-DE" i="1" dirty="0" smtClean="0"/>
          </a:p>
          <a:p>
            <a:pPr marL="0" indent="0">
              <a:buNone/>
            </a:pPr>
            <a:endParaRPr lang="de-DE" dirty="0" smtClean="0"/>
          </a:p>
        </p:txBody>
      </p:sp>
      <p:sp>
        <p:nvSpPr>
          <p:cNvPr id="3" name="Titel 2"/>
          <p:cNvSpPr>
            <a:spLocks noGrp="1"/>
          </p:cNvSpPr>
          <p:nvPr>
            <p:ph type="title"/>
          </p:nvPr>
        </p:nvSpPr>
        <p:spPr/>
        <p:txBody>
          <a:bodyPr>
            <a:normAutofit fontScale="90000"/>
          </a:bodyPr>
          <a:lstStyle/>
          <a:p>
            <a:r>
              <a:rPr lang="de-DE" dirty="0" smtClean="0"/>
              <a:t>3.3 Grundlagen</a:t>
            </a:r>
            <a:endParaRPr lang="de-DE"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988840"/>
            <a:ext cx="7747766" cy="3492644"/>
          </a:xfrm>
          <a:prstGeom prst="rect">
            <a:avLst/>
          </a:prstGeom>
        </p:spPr>
      </p:pic>
      <p:sp>
        <p:nvSpPr>
          <p:cNvPr id="6" name="Rechteck 5"/>
          <p:cNvSpPr/>
          <p:nvPr/>
        </p:nvSpPr>
        <p:spPr>
          <a:xfrm>
            <a:off x="442838" y="1556792"/>
            <a:ext cx="7369522" cy="400110"/>
          </a:xfrm>
          <a:prstGeom prst="rect">
            <a:avLst/>
          </a:prstGeom>
        </p:spPr>
        <p:txBody>
          <a:bodyPr wrap="square">
            <a:spAutoFit/>
          </a:bodyPr>
          <a:lstStyle/>
          <a:p>
            <a:pPr lvl="0" eaLnBrk="1" hangingPunct="1">
              <a:spcBef>
                <a:spcPts val="576"/>
              </a:spcBef>
              <a:spcAft>
                <a:spcPts val="600"/>
              </a:spcAft>
              <a:buClr>
                <a:srgbClr val="327A86"/>
              </a:buClr>
            </a:pPr>
            <a:r>
              <a:rPr lang="de-DE" sz="2000" i="1" kern="0" dirty="0">
                <a:solidFill>
                  <a:prstClr val="black"/>
                </a:solidFill>
                <a:latin typeface="Calibri"/>
                <a:ea typeface="ＭＳ Ｐゴシック"/>
                <a:cs typeface="Calibri"/>
              </a:rPr>
              <a:t>z</a:t>
            </a:r>
            <a:r>
              <a:rPr lang="de-DE" sz="2000" i="1" kern="0" dirty="0" smtClean="0">
                <a:solidFill>
                  <a:prstClr val="black"/>
                </a:solidFill>
                <a:latin typeface="Calibri"/>
                <a:ea typeface="ＭＳ Ｐゴシック"/>
                <a:cs typeface="Calibri"/>
              </a:rPr>
              <a:t>. B</a:t>
            </a:r>
            <a:r>
              <a:rPr lang="de-DE" sz="2000" i="1" kern="0" dirty="0">
                <a:solidFill>
                  <a:prstClr val="black"/>
                </a:solidFill>
                <a:latin typeface="Calibri"/>
                <a:ea typeface="ＭＳ Ｐゴシック"/>
                <a:cs typeface="Calibri"/>
              </a:rPr>
              <a:t>. anders Sprechen als Schreiben: Einer zuerst</a:t>
            </a:r>
          </a:p>
        </p:txBody>
      </p:sp>
      <p:sp>
        <p:nvSpPr>
          <p:cNvPr id="7" name="Rechteck 6"/>
          <p:cNvSpPr/>
          <p:nvPr/>
        </p:nvSpPr>
        <p:spPr>
          <a:xfrm>
            <a:off x="3779912" y="5593591"/>
            <a:ext cx="4315604" cy="338554"/>
          </a:xfrm>
          <a:prstGeom prst="rect">
            <a:avLst/>
          </a:prstGeom>
        </p:spPr>
        <p:txBody>
          <a:bodyPr wrap="none">
            <a:spAutoFit/>
          </a:bodyPr>
          <a:lstStyle/>
          <a:p>
            <a:pPr lvl="0" eaLnBrk="1" hangingPunct="1">
              <a:spcBef>
                <a:spcPts val="576"/>
              </a:spcBef>
              <a:spcAft>
                <a:spcPts val="600"/>
              </a:spcAft>
              <a:buClr>
                <a:srgbClr val="327A86"/>
              </a:buClr>
            </a:pPr>
            <a:r>
              <a:rPr lang="de-DE" sz="1600" b="1" i="1" kern="0" dirty="0">
                <a:solidFill>
                  <a:srgbClr val="327A86"/>
                </a:solidFill>
                <a:latin typeface="Calibri"/>
                <a:ea typeface="ＭＳ Ｐゴシック"/>
                <a:cs typeface="Calibri"/>
              </a:rPr>
              <a:t>Zahlenbuch 2 (Wittmann und Müller 2014, S. 55)</a:t>
            </a:r>
          </a:p>
        </p:txBody>
      </p:sp>
      <p:sp>
        <p:nvSpPr>
          <p:cNvPr id="9" name="Textfeld 8"/>
          <p:cNvSpPr txBox="1"/>
          <p:nvPr/>
        </p:nvSpPr>
        <p:spPr>
          <a:xfrm>
            <a:off x="5652120" y="5190137"/>
            <a:ext cx="3960440" cy="338554"/>
          </a:xfrm>
          <a:prstGeom prst="rect">
            <a:avLst/>
          </a:prstGeom>
          <a:noFill/>
        </p:spPr>
        <p:txBody>
          <a:bodyPr wrap="square" rtlCol="0">
            <a:spAutoFit/>
          </a:bodyPr>
          <a:lstStyle/>
          <a:p>
            <a:r>
              <a:rPr lang="de-DE" sz="1600" dirty="0">
                <a:latin typeface="Calibri" panose="020F0502020204030204" pitchFamily="34" charset="0"/>
              </a:rPr>
              <a:t> </a:t>
            </a:r>
            <a:r>
              <a:rPr lang="de-DE" sz="1600" dirty="0" smtClean="0">
                <a:latin typeface="Calibri" panose="020F0502020204030204" pitchFamily="34" charset="0"/>
              </a:rPr>
              <a:t>© Ernst Klett Verlag GmbH</a:t>
            </a:r>
            <a:endParaRPr lang="de-DE" sz="1600" dirty="0">
              <a:latin typeface="Calibri" panose="020F0502020204030204" pitchFamily="34" charset="0"/>
            </a:endParaRPr>
          </a:p>
        </p:txBody>
      </p:sp>
    </p:spTree>
    <p:extLst>
      <p:ext uri="{BB962C8B-B14F-4D97-AF65-F5344CB8AC3E}">
        <p14:creationId xmlns:p14="http://schemas.microsoft.com/office/powerpoint/2010/main" val="199284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9"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342900" marR="122555" lvl="0" defTabSz="457200" fontAlgn="auto">
              <a:spcBef>
                <a:spcPts val="0"/>
              </a:spcBef>
              <a:spcAft>
                <a:spcPts val="0"/>
              </a:spcAft>
              <a:buFont typeface="Wingdings" charset="2"/>
              <a:buChar char=""/>
              <a:defRPr/>
            </a:pPr>
            <a:r>
              <a:rPr lang="de-DE" altLang="x-none" dirty="0"/>
              <a:t>f</a:t>
            </a:r>
            <a:r>
              <a:rPr lang="x-none" altLang="x-none" dirty="0"/>
              <a:t>achdidaktisches Wissen über Zählkompetenzen, </a:t>
            </a:r>
            <a:r>
              <a:rPr lang="de-DE" altLang="x-none" dirty="0"/>
              <a:t/>
            </a:r>
            <a:br>
              <a:rPr lang="de-DE" altLang="x-none" dirty="0"/>
            </a:br>
            <a:r>
              <a:rPr lang="x-none" altLang="x-none" dirty="0"/>
              <a:t>Zahlbeziehungen und das dezimale Stellenwertsystem</a:t>
            </a:r>
            <a:r>
              <a:rPr lang="de-DE" altLang="x-none" dirty="0"/>
              <a:t> erwerben</a:t>
            </a:r>
          </a:p>
          <a:p>
            <a:pPr marL="342900" marR="122555" lvl="0" algn="just" defTabSz="457200" fontAlgn="auto">
              <a:spcBef>
                <a:spcPts val="0"/>
              </a:spcBef>
              <a:spcAft>
                <a:spcPts val="0"/>
              </a:spcAft>
              <a:buFont typeface="Wingdings" charset="2"/>
              <a:buChar char=""/>
              <a:defRPr/>
            </a:pPr>
            <a:endParaRPr lang="x-none" altLang="x-none" dirty="0"/>
          </a:p>
          <a:p>
            <a:pPr marL="342900" marR="122555" lvl="0" algn="just">
              <a:spcAft>
                <a:spcPts val="0"/>
              </a:spcAft>
              <a:buFont typeface="Wingdings" charset="2"/>
              <a:buChar char=""/>
            </a:pPr>
            <a:r>
              <a:rPr lang="de-DE" dirty="0">
                <a:latin typeface="Calibri" charset="0"/>
                <a:ea typeface="Calibri" charset="0"/>
                <a:cs typeface="Calibri" charset="0"/>
              </a:rPr>
              <a:t>Anschauungsmittel hinsichtlich der Darstellungsmöglichkeiten von Zahlen analysieren und diese vor dem Hintergrund des inklusiven Mathematikunterrichts reflektieren</a:t>
            </a:r>
          </a:p>
          <a:p>
            <a:endParaRPr lang="de-DE" dirty="0"/>
          </a:p>
        </p:txBody>
      </p:sp>
      <p:sp>
        <p:nvSpPr>
          <p:cNvPr id="3" name="Titel 2"/>
          <p:cNvSpPr>
            <a:spLocks noGrp="1"/>
          </p:cNvSpPr>
          <p:nvPr>
            <p:ph type="title"/>
          </p:nvPr>
        </p:nvSpPr>
        <p:spPr/>
        <p:txBody>
          <a:bodyPr>
            <a:normAutofit fontScale="90000"/>
          </a:bodyPr>
          <a:lstStyle/>
          <a:p>
            <a:r>
              <a:rPr lang="de-DE" dirty="0" smtClean="0"/>
              <a:t>Ziele</a:t>
            </a:r>
            <a:endParaRPr lang="de-DE" dirty="0"/>
          </a:p>
        </p:txBody>
      </p:sp>
    </p:spTree>
    <p:extLst>
      <p:ext uri="{BB962C8B-B14F-4D97-AF65-F5344CB8AC3E}">
        <p14:creationId xmlns:p14="http://schemas.microsoft.com/office/powerpoint/2010/main" val="11242338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468560" y="2132856"/>
            <a:ext cx="9648564" cy="4248472"/>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2" name="Inhaltsplatzhalter 1"/>
          <p:cNvSpPr>
            <a:spLocks noGrp="1"/>
          </p:cNvSpPr>
          <p:nvPr>
            <p:ph idx="1"/>
          </p:nvPr>
        </p:nvSpPr>
        <p:spPr/>
        <p:txBody>
          <a:bodyPr/>
          <a:lstStyle/>
          <a:p>
            <a:pPr marL="0" indent="0">
              <a:buNone/>
            </a:pPr>
            <a:r>
              <a:rPr lang="de-DE" b="1" dirty="0" smtClean="0"/>
              <a:t>Thematisierung der Unregelmäßigkeiten</a:t>
            </a:r>
          </a:p>
          <a:p>
            <a:pPr marL="0" indent="0">
              <a:buNone/>
            </a:pPr>
            <a:endParaRPr lang="de-DE" i="1" dirty="0" smtClean="0"/>
          </a:p>
          <a:p>
            <a:pPr marL="0" indent="0">
              <a:buNone/>
            </a:pPr>
            <a:endParaRPr lang="de-DE" i="1" dirty="0"/>
          </a:p>
          <a:p>
            <a:pPr marL="0" indent="0">
              <a:buNone/>
            </a:pPr>
            <a:endParaRPr lang="de-DE" i="1" dirty="0" smtClean="0"/>
          </a:p>
          <a:p>
            <a:pPr marL="0" indent="0">
              <a:buNone/>
            </a:pPr>
            <a:endParaRPr lang="de-DE" i="1" dirty="0"/>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buNone/>
            </a:pPr>
            <a:endParaRPr lang="de-DE" i="1" dirty="0" smtClean="0"/>
          </a:p>
          <a:p>
            <a:pPr marL="0" indent="0">
              <a:buNone/>
            </a:pPr>
            <a:endParaRPr lang="de-DE" i="1" dirty="0"/>
          </a:p>
          <a:p>
            <a:pPr marL="0" indent="0">
              <a:buNone/>
            </a:pPr>
            <a:endParaRPr lang="de-DE" i="1" dirty="0" smtClean="0"/>
          </a:p>
          <a:p>
            <a:pPr marL="0" indent="0">
              <a:buNone/>
            </a:pPr>
            <a:endParaRPr lang="de-DE" i="1" dirty="0"/>
          </a:p>
          <a:p>
            <a:pPr marL="0" indent="0">
              <a:buNone/>
            </a:pPr>
            <a:endParaRPr lang="de-DE" i="1" dirty="0" smtClean="0"/>
          </a:p>
          <a:p>
            <a:pPr marL="0" indent="0">
              <a:buNone/>
            </a:pPr>
            <a:endParaRPr lang="de-DE" i="1" dirty="0" smtClean="0"/>
          </a:p>
          <a:p>
            <a:pPr marL="0" indent="0">
              <a:buNone/>
            </a:pPr>
            <a:endParaRPr lang="de-DE" dirty="0" smtClean="0"/>
          </a:p>
        </p:txBody>
      </p:sp>
      <p:sp>
        <p:nvSpPr>
          <p:cNvPr id="3" name="Titel 2"/>
          <p:cNvSpPr>
            <a:spLocks noGrp="1"/>
          </p:cNvSpPr>
          <p:nvPr>
            <p:ph type="title"/>
          </p:nvPr>
        </p:nvSpPr>
        <p:spPr/>
        <p:txBody>
          <a:bodyPr>
            <a:normAutofit fontScale="90000"/>
          </a:bodyPr>
          <a:lstStyle/>
          <a:p>
            <a:r>
              <a:rPr lang="de-DE" dirty="0" smtClean="0"/>
              <a:t>3.3 Grundlagen</a:t>
            </a:r>
            <a:endParaRPr lang="de-DE" dirty="0"/>
          </a:p>
        </p:txBody>
      </p:sp>
      <p:sp>
        <p:nvSpPr>
          <p:cNvPr id="6" name="Rechteck 5"/>
          <p:cNvSpPr/>
          <p:nvPr/>
        </p:nvSpPr>
        <p:spPr>
          <a:xfrm>
            <a:off x="442838" y="1556792"/>
            <a:ext cx="7369522" cy="400110"/>
          </a:xfrm>
          <a:prstGeom prst="rect">
            <a:avLst/>
          </a:prstGeom>
        </p:spPr>
        <p:txBody>
          <a:bodyPr wrap="square">
            <a:spAutoFit/>
          </a:bodyPr>
          <a:lstStyle/>
          <a:p>
            <a:pPr lvl="0" eaLnBrk="1" hangingPunct="1">
              <a:spcBef>
                <a:spcPts val="576"/>
              </a:spcBef>
              <a:spcAft>
                <a:spcPts val="600"/>
              </a:spcAft>
              <a:buClr>
                <a:srgbClr val="327A86"/>
              </a:buClr>
            </a:pPr>
            <a:r>
              <a:rPr lang="de-DE" sz="2000" i="1" kern="0" dirty="0">
                <a:solidFill>
                  <a:prstClr val="black"/>
                </a:solidFill>
                <a:latin typeface="Calibri"/>
                <a:ea typeface="ＭＳ Ｐゴシック"/>
                <a:cs typeface="Calibri"/>
              </a:rPr>
              <a:t>z</a:t>
            </a:r>
            <a:r>
              <a:rPr lang="de-DE" sz="2000" i="1" kern="0" dirty="0" smtClean="0">
                <a:solidFill>
                  <a:prstClr val="black"/>
                </a:solidFill>
                <a:latin typeface="Calibri"/>
                <a:ea typeface="ＭＳ Ｐゴシック"/>
                <a:cs typeface="Calibri"/>
              </a:rPr>
              <a:t>. B</a:t>
            </a:r>
            <a:r>
              <a:rPr lang="de-DE" sz="2000" i="1" kern="0" dirty="0">
                <a:solidFill>
                  <a:prstClr val="black"/>
                </a:solidFill>
                <a:latin typeface="Calibri"/>
                <a:ea typeface="ＭＳ Ｐゴシック"/>
                <a:cs typeface="Calibri"/>
              </a:rPr>
              <a:t>. anders Sprechen als Schreiben: Einer zuerst</a:t>
            </a:r>
          </a:p>
        </p:txBody>
      </p:sp>
      <p:pic>
        <p:nvPicPr>
          <p:cNvPr id="8" name="Bildschirmfoto 2017-02-03 um 22.53.31.png"/>
          <p:cNvPicPr>
            <a:picLocks noChangeAspect="1"/>
          </p:cNvPicPr>
          <p:nvPr/>
        </p:nvPicPr>
        <p:blipFill>
          <a:blip r:embed="rId3">
            <a:extLst/>
          </a:blip>
          <a:stretch>
            <a:fillRect/>
          </a:stretch>
        </p:blipFill>
        <p:spPr>
          <a:xfrm>
            <a:off x="323528" y="2337659"/>
            <a:ext cx="8695599" cy="1588004"/>
          </a:xfrm>
          <a:prstGeom prst="rect">
            <a:avLst/>
          </a:prstGeom>
          <a:ln w="12700">
            <a:miter lim="400000"/>
          </a:ln>
        </p:spPr>
      </p:pic>
      <p:pic>
        <p:nvPicPr>
          <p:cNvPr id="9" name="Bildschirmfoto 2017-02-03 um 22.54.09.png"/>
          <p:cNvPicPr>
            <a:picLocks noChangeAspect="1"/>
          </p:cNvPicPr>
          <p:nvPr/>
        </p:nvPicPr>
        <p:blipFill>
          <a:blip r:embed="rId4">
            <a:extLst/>
          </a:blip>
          <a:stretch>
            <a:fillRect/>
          </a:stretch>
        </p:blipFill>
        <p:spPr>
          <a:xfrm>
            <a:off x="506805" y="4336009"/>
            <a:ext cx="8518163" cy="1177512"/>
          </a:xfrm>
          <a:prstGeom prst="rect">
            <a:avLst/>
          </a:prstGeom>
          <a:ln w="12700">
            <a:miter lim="400000"/>
          </a:ln>
        </p:spPr>
      </p:pic>
      <p:sp>
        <p:nvSpPr>
          <p:cNvPr id="10" name="Shape 1086"/>
          <p:cNvSpPr/>
          <p:nvPr/>
        </p:nvSpPr>
        <p:spPr>
          <a:xfrm>
            <a:off x="3687275" y="5853387"/>
            <a:ext cx="5349221" cy="34881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1800">
                <a:latin typeface="Calibri"/>
                <a:ea typeface="Calibri"/>
                <a:cs typeface="Calibri"/>
                <a:sym typeface="Calibri"/>
              </a:defRPr>
            </a:lvl1pPr>
          </a:lstStyle>
          <a:p>
            <a:pPr marL="0" marR="0" lvl="0" indent="0" defTabSz="584200" eaLnBrk="1" fontAlgn="auto" latinLnBrk="0" hangingPunct="1">
              <a:lnSpc>
                <a:spcPct val="100000"/>
              </a:lnSpc>
              <a:spcBef>
                <a:spcPts val="0"/>
              </a:spcBef>
              <a:spcAft>
                <a:spcPts val="0"/>
              </a:spcAft>
              <a:buClrTx/>
              <a:buSzTx/>
              <a:buFontTx/>
              <a:buNone/>
              <a:tabLst/>
              <a:defRPr/>
            </a:pPr>
            <a:r>
              <a:rPr kumimoji="0" sz="1600" b="1" i="1" u="none" strike="noStrike" kern="0" cap="none" spc="0" normalizeH="0" baseline="0" noProof="0" dirty="0" err="1">
                <a:ln>
                  <a:noFill/>
                </a:ln>
                <a:solidFill>
                  <a:schemeClr val="accent1"/>
                </a:solidFill>
                <a:effectLst/>
                <a:uLnTx/>
                <a:uFillTx/>
                <a:latin typeface="Calibri"/>
                <a:cs typeface="Calibri"/>
                <a:sym typeface="Calibri"/>
              </a:rPr>
              <a:t>Zahlenbuch</a:t>
            </a:r>
            <a:r>
              <a:rPr kumimoji="0" sz="1600" b="1" i="1" u="none" strike="noStrike" kern="0" cap="none" spc="0" normalizeH="0" baseline="0" noProof="0" dirty="0">
                <a:ln>
                  <a:noFill/>
                </a:ln>
                <a:solidFill>
                  <a:schemeClr val="accent1"/>
                </a:solidFill>
                <a:effectLst/>
                <a:uLnTx/>
                <a:uFillTx/>
                <a:latin typeface="Calibri"/>
                <a:cs typeface="Calibri"/>
                <a:sym typeface="Calibri"/>
              </a:rPr>
              <a:t> 2 (Nührenbörger und Schwarzkopf 2017, S.18/19)</a:t>
            </a:r>
          </a:p>
        </p:txBody>
      </p:sp>
      <p:sp>
        <p:nvSpPr>
          <p:cNvPr id="12" name="Textfeld 11"/>
          <p:cNvSpPr txBox="1"/>
          <p:nvPr/>
        </p:nvSpPr>
        <p:spPr>
          <a:xfrm>
            <a:off x="6588224" y="5483528"/>
            <a:ext cx="3960440" cy="338554"/>
          </a:xfrm>
          <a:prstGeom prst="rect">
            <a:avLst/>
          </a:prstGeom>
          <a:noFill/>
        </p:spPr>
        <p:txBody>
          <a:bodyPr wrap="square" rtlCol="0">
            <a:spAutoFit/>
          </a:bodyPr>
          <a:lstStyle/>
          <a:p>
            <a:r>
              <a:rPr lang="de-DE" sz="1600" dirty="0">
                <a:latin typeface="Calibri" panose="020F0502020204030204" pitchFamily="34" charset="0"/>
              </a:rPr>
              <a:t> </a:t>
            </a:r>
            <a:r>
              <a:rPr lang="de-DE" sz="1600" dirty="0" smtClean="0">
                <a:latin typeface="Calibri" panose="020F0502020204030204" pitchFamily="34" charset="0"/>
              </a:rPr>
              <a:t>© Ernst Klett Verlag GmbH</a:t>
            </a:r>
            <a:endParaRPr lang="de-DE" sz="1600" dirty="0">
              <a:latin typeface="Calibri" panose="020F0502020204030204" pitchFamily="34" charset="0"/>
            </a:endParaRPr>
          </a:p>
        </p:txBody>
      </p:sp>
    </p:spTree>
    <p:extLst>
      <p:ext uri="{BB962C8B-B14F-4D97-AF65-F5344CB8AC3E}">
        <p14:creationId xmlns:p14="http://schemas.microsoft.com/office/powerpoint/2010/main" val="29219742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b="1" dirty="0" smtClean="0"/>
              <a:t>Fazit:</a:t>
            </a:r>
          </a:p>
          <a:p>
            <a:pPr marL="0" indent="0">
              <a:buNone/>
            </a:pPr>
            <a:endParaRPr lang="de-DE" i="1" dirty="0" smtClean="0"/>
          </a:p>
          <a:p>
            <a:pPr marL="0" indent="0">
              <a:buNone/>
            </a:pPr>
            <a:endParaRPr lang="de-DE" i="1" dirty="0" smtClean="0"/>
          </a:p>
          <a:p>
            <a:pPr marL="0" indent="0">
              <a:buNone/>
            </a:pPr>
            <a:endParaRPr lang="de-DE" i="1" dirty="0" smtClean="0"/>
          </a:p>
          <a:p>
            <a:pPr marL="0" indent="0">
              <a:buNone/>
            </a:pPr>
            <a:endParaRPr lang="de-DE" i="1" dirty="0" smtClean="0"/>
          </a:p>
          <a:p>
            <a:pPr marL="0" indent="0">
              <a:buNone/>
            </a:pPr>
            <a:endParaRPr lang="de-DE" i="1" dirty="0" smtClean="0"/>
          </a:p>
          <a:p>
            <a:pPr marL="0" indent="0">
              <a:buNone/>
            </a:pPr>
            <a:endParaRPr lang="de-DE" i="1" dirty="0"/>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lgn="r">
              <a:buNone/>
            </a:pPr>
            <a:endParaRPr lang="de-DE" sz="1600" b="1" i="1" dirty="0" smtClean="0">
              <a:solidFill>
                <a:schemeClr val="tx2"/>
              </a:solidFill>
            </a:endParaRPr>
          </a:p>
          <a:p>
            <a:pPr marL="0" indent="0">
              <a:buNone/>
            </a:pPr>
            <a:endParaRPr lang="de-DE" i="1" dirty="0"/>
          </a:p>
          <a:p>
            <a:pPr marL="0" indent="0">
              <a:buNone/>
            </a:pPr>
            <a:endParaRPr lang="de-DE" i="1" dirty="0" smtClean="0"/>
          </a:p>
          <a:p>
            <a:pPr marL="0" indent="0">
              <a:buNone/>
            </a:pPr>
            <a:endParaRPr lang="de-DE" i="1" dirty="0"/>
          </a:p>
          <a:p>
            <a:pPr marL="0" indent="0">
              <a:buNone/>
            </a:pPr>
            <a:endParaRPr lang="de-DE" i="1" dirty="0" smtClean="0"/>
          </a:p>
          <a:p>
            <a:pPr marL="0" indent="0">
              <a:buNone/>
            </a:pPr>
            <a:endParaRPr lang="de-DE" i="1" dirty="0"/>
          </a:p>
          <a:p>
            <a:pPr marL="0" indent="0">
              <a:buNone/>
            </a:pPr>
            <a:endParaRPr lang="de-DE" i="1" dirty="0" smtClean="0"/>
          </a:p>
          <a:p>
            <a:pPr marL="0" indent="0">
              <a:buNone/>
            </a:pPr>
            <a:endParaRPr lang="de-DE" i="1" dirty="0" smtClean="0"/>
          </a:p>
          <a:p>
            <a:pPr marL="0" indent="0">
              <a:buNone/>
            </a:pPr>
            <a:endParaRPr lang="de-DE" dirty="0" smtClean="0"/>
          </a:p>
        </p:txBody>
      </p:sp>
      <p:sp>
        <p:nvSpPr>
          <p:cNvPr id="3" name="Titel 2"/>
          <p:cNvSpPr>
            <a:spLocks noGrp="1"/>
          </p:cNvSpPr>
          <p:nvPr>
            <p:ph type="title"/>
          </p:nvPr>
        </p:nvSpPr>
        <p:spPr/>
        <p:txBody>
          <a:bodyPr>
            <a:normAutofit fontScale="90000"/>
          </a:bodyPr>
          <a:lstStyle/>
          <a:p>
            <a:r>
              <a:rPr lang="de-DE" dirty="0" smtClean="0"/>
              <a:t>3 Stellenwertsystem</a:t>
            </a:r>
            <a:endParaRPr lang="de-DE"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4646" y="1772816"/>
            <a:ext cx="3333750" cy="904875"/>
          </a:xfrm>
          <a:prstGeom prst="rect">
            <a:avLst/>
          </a:prstGeom>
        </p:spPr>
      </p:pic>
      <p:pic>
        <p:nvPicPr>
          <p:cNvPr id="8" name="Grafik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4522" y="4573357"/>
            <a:ext cx="3222674" cy="1452761"/>
          </a:xfrm>
          <a:prstGeom prst="rect">
            <a:avLst/>
          </a:prstGeom>
        </p:spPr>
      </p:pic>
      <p:sp>
        <p:nvSpPr>
          <p:cNvPr id="14" name="Rechteck 13"/>
          <p:cNvSpPr/>
          <p:nvPr/>
        </p:nvSpPr>
        <p:spPr>
          <a:xfrm>
            <a:off x="64825" y="1368919"/>
            <a:ext cx="5472608" cy="1354217"/>
          </a:xfrm>
          <a:prstGeom prst="rect">
            <a:avLst/>
          </a:prstGeom>
        </p:spPr>
        <p:txBody>
          <a:bodyPr wrap="square">
            <a:spAutoFit/>
          </a:bodyPr>
          <a:lstStyle/>
          <a:p>
            <a:pPr lvl="0" eaLnBrk="1" hangingPunct="1">
              <a:spcBef>
                <a:spcPts val="576"/>
              </a:spcBef>
              <a:spcAft>
                <a:spcPts val="600"/>
              </a:spcAft>
              <a:buClr>
                <a:srgbClr val="327A86"/>
              </a:buClr>
            </a:pPr>
            <a:endParaRPr lang="de-DE" b="1" kern="0" dirty="0">
              <a:solidFill>
                <a:prstClr val="black"/>
              </a:solidFill>
              <a:latin typeface="Calibri"/>
              <a:ea typeface="ＭＳ Ｐゴシック"/>
              <a:cs typeface="Calibri"/>
            </a:endParaRPr>
          </a:p>
          <a:p>
            <a:pPr marL="342900" lvl="0" indent="-342900" eaLnBrk="1" hangingPunct="1">
              <a:spcBef>
                <a:spcPts val="576"/>
              </a:spcBef>
              <a:spcAft>
                <a:spcPts val="600"/>
              </a:spcAft>
              <a:buClr>
                <a:srgbClr val="327A86"/>
              </a:buClr>
              <a:buFont typeface="Wingdings" charset="2"/>
              <a:buChar char="§"/>
            </a:pPr>
            <a:r>
              <a:rPr lang="de-DE" b="1" i="1" kern="0" dirty="0">
                <a:solidFill>
                  <a:srgbClr val="327A86"/>
                </a:solidFill>
                <a:latin typeface="Calibri"/>
                <a:ea typeface="ＭＳ Ｐゴシック"/>
                <a:cs typeface="Calibri"/>
              </a:rPr>
              <a:t>Zerlegbarkeit von Zahlen </a:t>
            </a:r>
            <a:r>
              <a:rPr lang="de-DE" i="1" kern="0" dirty="0">
                <a:solidFill>
                  <a:prstClr val="black"/>
                </a:solidFill>
                <a:latin typeface="Calibri"/>
                <a:ea typeface="ＭＳ Ｐゴシック"/>
                <a:cs typeface="Calibri"/>
              </a:rPr>
              <a:t>am Material </a:t>
            </a:r>
            <a:r>
              <a:rPr lang="de-DE" i="1" kern="0" dirty="0">
                <a:solidFill>
                  <a:srgbClr val="327A86"/>
                </a:solidFill>
                <a:latin typeface="Calibri"/>
                <a:ea typeface="ＭＳ Ｐゴシック"/>
                <a:cs typeface="Calibri"/>
              </a:rPr>
              <a:t>durchführen und nachvollziehen</a:t>
            </a:r>
          </a:p>
        </p:txBody>
      </p:sp>
      <p:sp>
        <p:nvSpPr>
          <p:cNvPr id="15" name="Rechteck 14"/>
          <p:cNvSpPr/>
          <p:nvPr/>
        </p:nvSpPr>
        <p:spPr>
          <a:xfrm>
            <a:off x="84582" y="3246357"/>
            <a:ext cx="4594287" cy="830997"/>
          </a:xfrm>
          <a:prstGeom prst="rect">
            <a:avLst/>
          </a:prstGeom>
        </p:spPr>
        <p:txBody>
          <a:bodyPr wrap="square">
            <a:spAutoFit/>
          </a:bodyPr>
          <a:lstStyle/>
          <a:p>
            <a:pPr marL="342900" lvl="0" indent="-342900" eaLnBrk="1" hangingPunct="1">
              <a:spcBef>
                <a:spcPts val="576"/>
              </a:spcBef>
              <a:spcAft>
                <a:spcPts val="600"/>
              </a:spcAft>
              <a:buClr>
                <a:srgbClr val="327A86"/>
              </a:buClr>
              <a:buFont typeface="Wingdings" charset="2"/>
              <a:buChar char="§"/>
            </a:pPr>
            <a:r>
              <a:rPr lang="de-DE" b="1" i="1" kern="0" dirty="0">
                <a:solidFill>
                  <a:srgbClr val="327A86"/>
                </a:solidFill>
                <a:latin typeface="Calibri"/>
                <a:ea typeface="ＭＳ Ｐゴシック"/>
                <a:cs typeface="Calibri"/>
              </a:rPr>
              <a:t>d</a:t>
            </a:r>
            <a:r>
              <a:rPr lang="de-DE" b="1" i="1" kern="0" dirty="0" smtClean="0">
                <a:solidFill>
                  <a:srgbClr val="327A86"/>
                </a:solidFill>
                <a:latin typeface="Calibri"/>
                <a:ea typeface="ＭＳ Ｐゴシック"/>
                <a:cs typeface="Calibri"/>
              </a:rPr>
              <a:t>ie </a:t>
            </a:r>
            <a:r>
              <a:rPr lang="de-DE" b="1" i="1" kern="0" dirty="0">
                <a:solidFill>
                  <a:srgbClr val="327A86"/>
                </a:solidFill>
                <a:latin typeface="Calibri"/>
                <a:ea typeface="ＭＳ Ｐゴシック"/>
                <a:cs typeface="Calibri"/>
              </a:rPr>
              <a:t>10 </a:t>
            </a:r>
            <a:r>
              <a:rPr lang="de-DE" i="1" kern="0" dirty="0">
                <a:solidFill>
                  <a:prstClr val="black"/>
                </a:solidFill>
                <a:latin typeface="Calibri"/>
                <a:ea typeface="ＭＳ Ｐゴシック"/>
                <a:cs typeface="Calibri"/>
              </a:rPr>
              <a:t>als besondere Zahl </a:t>
            </a:r>
            <a:r>
              <a:rPr lang="de-DE" i="1" kern="0" dirty="0">
                <a:solidFill>
                  <a:srgbClr val="327A86"/>
                </a:solidFill>
                <a:latin typeface="Calibri"/>
                <a:ea typeface="ＭＳ Ｐゴシック"/>
                <a:cs typeface="Calibri"/>
              </a:rPr>
              <a:t>thematisieren</a:t>
            </a:r>
          </a:p>
        </p:txBody>
      </p:sp>
      <p:sp>
        <p:nvSpPr>
          <p:cNvPr id="16" name="Rechteck 15"/>
          <p:cNvSpPr/>
          <p:nvPr/>
        </p:nvSpPr>
        <p:spPr>
          <a:xfrm>
            <a:off x="93099" y="4949642"/>
            <a:ext cx="4955203" cy="461665"/>
          </a:xfrm>
          <a:prstGeom prst="rect">
            <a:avLst/>
          </a:prstGeom>
        </p:spPr>
        <p:txBody>
          <a:bodyPr wrap="none">
            <a:spAutoFit/>
          </a:bodyPr>
          <a:lstStyle/>
          <a:p>
            <a:pPr marL="342900" lvl="0" indent="-342900" eaLnBrk="1" hangingPunct="1">
              <a:spcBef>
                <a:spcPts val="576"/>
              </a:spcBef>
              <a:spcAft>
                <a:spcPts val="600"/>
              </a:spcAft>
              <a:buClr>
                <a:srgbClr val="327A86"/>
              </a:buClr>
              <a:buFont typeface="Wingdings" charset="2"/>
              <a:buChar char="§"/>
            </a:pPr>
            <a:r>
              <a:rPr lang="de-DE" b="1" i="1" kern="0" dirty="0">
                <a:solidFill>
                  <a:srgbClr val="327A86"/>
                </a:solidFill>
                <a:latin typeface="Calibri"/>
                <a:ea typeface="ＭＳ Ｐゴシック"/>
                <a:cs typeface="Calibri"/>
              </a:rPr>
              <a:t>Unregelmäßigkeiten</a:t>
            </a:r>
            <a:r>
              <a:rPr lang="de-DE" i="1" kern="0" dirty="0">
                <a:solidFill>
                  <a:srgbClr val="327A86"/>
                </a:solidFill>
                <a:latin typeface="Calibri"/>
                <a:ea typeface="ＭＳ Ｐゴシック"/>
                <a:cs typeface="Calibri"/>
              </a:rPr>
              <a:t> thematisieren</a:t>
            </a:r>
          </a:p>
        </p:txBody>
      </p:sp>
      <p:sp>
        <p:nvSpPr>
          <p:cNvPr id="10" name="Textfeld 9"/>
          <p:cNvSpPr txBox="1"/>
          <p:nvPr/>
        </p:nvSpPr>
        <p:spPr>
          <a:xfrm>
            <a:off x="6156176" y="6001543"/>
            <a:ext cx="3960440" cy="338554"/>
          </a:xfrm>
          <a:prstGeom prst="rect">
            <a:avLst/>
          </a:prstGeom>
          <a:noFill/>
        </p:spPr>
        <p:txBody>
          <a:bodyPr wrap="square" rtlCol="0">
            <a:spAutoFit/>
          </a:bodyPr>
          <a:lstStyle/>
          <a:p>
            <a:r>
              <a:rPr lang="de-DE" sz="1600" dirty="0">
                <a:latin typeface="Calibri" panose="020F0502020204030204" pitchFamily="34" charset="0"/>
              </a:rPr>
              <a:t> </a:t>
            </a:r>
            <a:r>
              <a:rPr lang="de-DE" sz="1600" dirty="0" smtClean="0">
                <a:latin typeface="Calibri" panose="020F0502020204030204" pitchFamily="34" charset="0"/>
              </a:rPr>
              <a:t>© Ernst Klett Verlag GmbH</a:t>
            </a:r>
            <a:endParaRPr lang="de-DE" sz="1600" dirty="0">
              <a:latin typeface="Calibri" panose="020F0502020204030204" pitchFamily="34" charset="0"/>
            </a:endParaRPr>
          </a:p>
        </p:txBody>
      </p:sp>
      <p:pic>
        <p:nvPicPr>
          <p:cNvPr id="4" name="Bild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92364" y="3116751"/>
            <a:ext cx="2624832" cy="1045665"/>
          </a:xfrm>
          <a:prstGeom prst="rect">
            <a:avLst/>
          </a:prstGeom>
        </p:spPr>
      </p:pic>
    </p:spTree>
    <p:extLst>
      <p:ext uri="{BB962C8B-B14F-4D97-AF65-F5344CB8AC3E}">
        <p14:creationId xmlns:p14="http://schemas.microsoft.com/office/powerpoint/2010/main" val="342498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764704" y="3140968"/>
            <a:ext cx="5256584"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smtClean="0"/>
              <a:t>Zählen</a:t>
            </a:r>
            <a:endParaRPr lang="de-DE" dirty="0"/>
          </a:p>
          <a:p>
            <a:pPr marL="514350" indent="-514350">
              <a:buClr>
                <a:srgbClr val="327A86"/>
              </a:buClr>
              <a:buAutoNum type="arabicPeriod"/>
            </a:pPr>
            <a:r>
              <a:rPr lang="de-DE" dirty="0" smtClean="0"/>
              <a:t>Zahlbeziehungen</a:t>
            </a:r>
          </a:p>
          <a:p>
            <a:pPr marL="514350" indent="-514350">
              <a:buClr>
                <a:srgbClr val="327A86"/>
              </a:buClr>
              <a:buAutoNum type="arabicPeriod"/>
            </a:pPr>
            <a:r>
              <a:rPr lang="de-DE" dirty="0" smtClean="0"/>
              <a:t>Stellenwertsystem</a:t>
            </a:r>
            <a:endParaRPr lang="de-DE" dirty="0"/>
          </a:p>
          <a:p>
            <a:pPr marL="514350" indent="-514350">
              <a:buClr>
                <a:srgbClr val="327A86"/>
              </a:buClr>
              <a:buAutoNum type="arabicPeriod"/>
            </a:pPr>
            <a:r>
              <a:rPr lang="de-DE" dirty="0" smtClean="0">
                <a:solidFill>
                  <a:srgbClr val="327A86"/>
                </a:solidFill>
              </a:rPr>
              <a:t>Materialanalyse</a:t>
            </a:r>
            <a:endParaRPr lang="de-DE" dirty="0">
              <a:solidFill>
                <a:srgbClr val="327A86"/>
              </a:solidFill>
            </a:endParaRPr>
          </a:p>
          <a:p>
            <a:pPr marL="514350" indent="-514350">
              <a:buClr>
                <a:srgbClr val="327A86"/>
              </a:buClr>
              <a:buAutoNum type="arabicPeriod"/>
            </a:pPr>
            <a:r>
              <a:rPr lang="de-DE" dirty="0" smtClean="0"/>
              <a:t>Diskussion</a:t>
            </a:r>
            <a:endParaRPr lang="de-DE" dirty="0"/>
          </a:p>
        </p:txBody>
      </p:sp>
    </p:spTree>
    <p:extLst>
      <p:ext uri="{BB962C8B-B14F-4D97-AF65-F5344CB8AC3E}">
        <p14:creationId xmlns:p14="http://schemas.microsoft.com/office/powerpoint/2010/main" val="14999130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lIns="90000" bIns="0"/>
          <a:lstStyle/>
          <a:p>
            <a:pPr marL="0" indent="0">
              <a:buNone/>
            </a:pPr>
            <a:r>
              <a:rPr lang="de-DE" sz="2400" b="1" dirty="0" smtClean="0">
                <a:latin typeface="Calibri" panose="020F0502020204030204" pitchFamily="34" charset="0"/>
                <a:cs typeface="Calibri" panose="020F0502020204030204" pitchFamily="34" charset="0"/>
              </a:rPr>
              <a:t>Funktionen </a:t>
            </a:r>
            <a:r>
              <a:rPr lang="de-DE" sz="2400" b="1" dirty="0">
                <a:latin typeface="Calibri" panose="020F0502020204030204" pitchFamily="34" charset="0"/>
                <a:cs typeface="Calibri" panose="020F0502020204030204" pitchFamily="34" charset="0"/>
              </a:rPr>
              <a:t>von Darstellungsmitteln:</a:t>
            </a:r>
          </a:p>
          <a:p>
            <a:pPr marL="514350" indent="-514350" algn="just">
              <a:buClr>
                <a:schemeClr val="accent1"/>
              </a:buClr>
              <a:buSzPct val="100000"/>
              <a:buFont typeface="Wingdings" panose="05000000000000000000" pitchFamily="2" charset="2"/>
              <a:buChar char="§"/>
              <a:defRPr>
                <a:latin typeface="Calibri"/>
                <a:ea typeface="Calibri"/>
                <a:cs typeface="Calibri"/>
                <a:sym typeface="Calibri"/>
              </a:defRPr>
            </a:pPr>
            <a:r>
              <a:rPr lang="de-DE" sz="2400" dirty="0">
                <a:latin typeface="Calibri" panose="020F0502020204030204" pitchFamily="34" charset="0"/>
                <a:cs typeface="Calibri" panose="020F0502020204030204" pitchFamily="34" charset="0"/>
              </a:rPr>
              <a:t>Darstellung von Zahlen und Operationen</a:t>
            </a:r>
          </a:p>
          <a:p>
            <a:pPr marL="514350" indent="-514350" algn="just">
              <a:buClr>
                <a:schemeClr val="accent1"/>
              </a:buClr>
              <a:buSzPct val="100000"/>
              <a:buFont typeface="Wingdings" panose="05000000000000000000" pitchFamily="2" charset="2"/>
              <a:buChar char="§"/>
              <a:defRPr>
                <a:latin typeface="Calibri"/>
                <a:ea typeface="Calibri"/>
                <a:cs typeface="Calibri"/>
                <a:sym typeface="Calibri"/>
              </a:defRPr>
            </a:pPr>
            <a:r>
              <a:rPr lang="de-DE" sz="2400" dirty="0">
                <a:latin typeface="Calibri" panose="020F0502020204030204" pitchFamily="34" charset="0"/>
                <a:cs typeface="Calibri" panose="020F0502020204030204" pitchFamily="34" charset="0"/>
              </a:rPr>
              <a:t>Mittel zum Argumentieren und Kommunizieren</a:t>
            </a:r>
          </a:p>
          <a:p>
            <a:pPr marL="0" indent="0">
              <a:buNone/>
            </a:pPr>
            <a:endParaRPr lang="de-DE" dirty="0" smtClean="0"/>
          </a:p>
          <a:p>
            <a:pPr marL="0" indent="0">
              <a:buNone/>
            </a:pPr>
            <a:r>
              <a:rPr lang="de-DE" sz="2400" b="1" dirty="0">
                <a:latin typeface="Calibri" panose="020F0502020204030204" pitchFamily="34" charset="0"/>
                <a:cs typeface="Calibri" panose="020F0502020204030204" pitchFamily="34" charset="0"/>
              </a:rPr>
              <a:t>Ziel:</a:t>
            </a:r>
          </a:p>
          <a:p>
            <a:pPr marL="514350" indent="-514350" algn="just">
              <a:buClr>
                <a:schemeClr val="accent1"/>
              </a:buClr>
              <a:buSzPct val="100000"/>
              <a:buFont typeface="Wingdings" panose="05000000000000000000" pitchFamily="2" charset="2"/>
              <a:buChar char="§"/>
              <a:defRPr>
                <a:latin typeface="Calibri"/>
                <a:ea typeface="Calibri"/>
                <a:cs typeface="Calibri"/>
                <a:sym typeface="Calibri"/>
              </a:defRPr>
            </a:pPr>
            <a:r>
              <a:rPr lang="de-DE" sz="2400" dirty="0" smtClean="0">
                <a:latin typeface="Calibri" panose="020F0502020204030204" pitchFamily="34" charset="0"/>
                <a:cs typeface="Calibri" panose="020F0502020204030204" pitchFamily="34" charset="0"/>
              </a:rPr>
              <a:t>Aufbau von tragfähigen Vorstellungen</a:t>
            </a:r>
          </a:p>
          <a:p>
            <a:pPr marL="171900" indent="0" algn="just">
              <a:buClr>
                <a:schemeClr val="tx2"/>
              </a:buClr>
              <a:buNone/>
            </a:pPr>
            <a:endParaRPr lang="de-DE" sz="2400" dirty="0">
              <a:latin typeface="Calibri" panose="020F0502020204030204" pitchFamily="34" charset="0"/>
              <a:cs typeface="Calibri" panose="020F0502020204030204" pitchFamily="34" charset="0"/>
            </a:endParaRPr>
          </a:p>
          <a:p>
            <a:pPr marL="0" indent="0">
              <a:buNone/>
            </a:pPr>
            <a:endParaRPr lang="de-DE" dirty="0"/>
          </a:p>
        </p:txBody>
      </p:sp>
      <p:sp>
        <p:nvSpPr>
          <p:cNvPr id="3" name="Titel 2"/>
          <p:cNvSpPr>
            <a:spLocks noGrp="1"/>
          </p:cNvSpPr>
          <p:nvPr>
            <p:ph type="title"/>
          </p:nvPr>
        </p:nvSpPr>
        <p:spPr/>
        <p:txBody>
          <a:bodyPr>
            <a:normAutofit fontScale="90000"/>
          </a:bodyPr>
          <a:lstStyle/>
          <a:p>
            <a:r>
              <a:rPr lang="de-DE" dirty="0" smtClean="0"/>
              <a:t>4 </a:t>
            </a:r>
            <a:r>
              <a:rPr lang="de-DE" dirty="0" smtClean="0">
                <a:solidFill>
                  <a:schemeClr val="tx2"/>
                </a:solidFill>
              </a:rPr>
              <a:t>Materialanalyse</a:t>
            </a:r>
            <a:endParaRPr lang="de-DE" dirty="0">
              <a:solidFill>
                <a:schemeClr val="tx2"/>
              </a:solidFill>
            </a:endParaRPr>
          </a:p>
        </p:txBody>
      </p:sp>
      <p:sp>
        <p:nvSpPr>
          <p:cNvPr id="5" name="Rechteck 4"/>
          <p:cNvSpPr/>
          <p:nvPr/>
        </p:nvSpPr>
        <p:spPr>
          <a:xfrm>
            <a:off x="2808000" y="504000"/>
            <a:ext cx="1727880" cy="710964"/>
          </a:xfrm>
          <a:prstGeom prst="rect">
            <a:avLst/>
          </a:prstGeom>
        </p:spPr>
        <p:txBody>
          <a:bodyPr wrap="square">
            <a:spAutoFit/>
          </a:bodyPr>
          <a:lstStyle/>
          <a:p>
            <a:pPr lvl="0" eaLnBrk="1" hangingPunct="1">
              <a:spcBef>
                <a:spcPts val="576"/>
              </a:spcBef>
              <a:spcAft>
                <a:spcPts val="600"/>
              </a:spcAft>
              <a:buClr>
                <a:srgbClr val="327A86"/>
              </a:buClr>
            </a:pPr>
            <a:r>
              <a:rPr lang="de-DE" sz="1600" b="1" i="1" kern="0" dirty="0">
                <a:solidFill>
                  <a:srgbClr val="327A86"/>
                </a:solidFill>
                <a:latin typeface="Calibri"/>
                <a:ea typeface="ＭＳ Ｐゴシック"/>
                <a:cs typeface="Calibri"/>
              </a:rPr>
              <a:t>(vgl. Lorenz 2007)</a:t>
            </a:r>
          </a:p>
          <a:p>
            <a:pPr lvl="1" eaLnBrk="1" hangingPunct="1">
              <a:spcBef>
                <a:spcPct val="20000"/>
              </a:spcBef>
              <a:spcAft>
                <a:spcPts val="600"/>
              </a:spcAft>
              <a:buClr>
                <a:srgbClr val="737373"/>
              </a:buClr>
            </a:pPr>
            <a:endParaRPr lang="de-DE" sz="1600" kern="0" dirty="0">
              <a:solidFill>
                <a:prstClr val="black"/>
              </a:solidFill>
              <a:latin typeface="Calibri"/>
              <a:ea typeface="ＭＳ Ｐゴシック"/>
              <a:cs typeface="Calibri"/>
            </a:endParaRPr>
          </a:p>
        </p:txBody>
      </p:sp>
    </p:spTree>
    <p:extLst>
      <p:ext uri="{BB962C8B-B14F-4D97-AF65-F5344CB8AC3E}">
        <p14:creationId xmlns:p14="http://schemas.microsoft.com/office/powerpoint/2010/main" val="34216698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idx="1"/>
          </p:nvPr>
        </p:nvSpPr>
        <p:spPr>
          <a:xfrm>
            <a:off x="323528" y="980728"/>
            <a:ext cx="8424936" cy="5400600"/>
          </a:xfrm>
        </p:spPr>
        <p:txBody>
          <a:bodyPr bIns="0"/>
          <a:lstStyle/>
          <a:p>
            <a:pPr marL="0" indent="0" algn="just">
              <a:lnSpc>
                <a:spcPct val="150000"/>
              </a:lnSpc>
              <a:buNone/>
            </a:pPr>
            <a:r>
              <a:rPr lang="de-DE" sz="2400" dirty="0" smtClean="0">
                <a:latin typeface="Calibri" panose="020F0502020204030204" pitchFamily="34" charset="0"/>
              </a:rPr>
              <a:t>Darstellungsmittel </a:t>
            </a:r>
            <a:r>
              <a:rPr lang="de-DE" sz="2400" dirty="0">
                <a:latin typeface="Calibri" panose="020F0502020204030204" pitchFamily="34" charset="0"/>
              </a:rPr>
              <a:t>sind</a:t>
            </a:r>
          </a:p>
          <a:p>
            <a:pPr marL="514350" indent="-514350" algn="just">
              <a:buClr>
                <a:schemeClr val="tx2"/>
              </a:buClr>
              <a:buSzPct val="100000"/>
              <a:buFont typeface="Wingdings" panose="05000000000000000000" pitchFamily="2" charset="2"/>
              <a:buChar char="§"/>
              <a:defRPr>
                <a:latin typeface="Calibri"/>
                <a:ea typeface="Calibri"/>
                <a:cs typeface="Calibri"/>
                <a:sym typeface="Calibri"/>
              </a:defRPr>
            </a:pPr>
            <a:r>
              <a:rPr lang="de-DE" sz="2400" dirty="0" smtClean="0">
                <a:latin typeface="Calibri" panose="020F0502020204030204" pitchFamily="34" charset="0"/>
                <a:cs typeface="Calibri" panose="020F0502020204030204" pitchFamily="34" charset="0"/>
              </a:rPr>
              <a:t>einerseits </a:t>
            </a:r>
            <a:r>
              <a:rPr lang="de-DE" sz="2400" b="1" dirty="0" smtClean="0">
                <a:latin typeface="Calibri" panose="020F0502020204030204" pitchFamily="34" charset="0"/>
                <a:cs typeface="Calibri" panose="020F0502020204030204" pitchFamily="34" charset="0"/>
              </a:rPr>
              <a:t>Lernhilfen</a:t>
            </a:r>
            <a:endParaRPr lang="de-DE" sz="2400" b="1" dirty="0">
              <a:latin typeface="Calibri" panose="020F0502020204030204" pitchFamily="34" charset="0"/>
              <a:cs typeface="Calibri" panose="020F0502020204030204" pitchFamily="34" charset="0"/>
            </a:endParaRPr>
          </a:p>
          <a:p>
            <a:pPr marL="514350" indent="-514350" algn="just">
              <a:buClr>
                <a:schemeClr val="tx2"/>
              </a:buClr>
              <a:buSzPct val="100000"/>
              <a:buFont typeface="Wingdings" panose="05000000000000000000" pitchFamily="2" charset="2"/>
              <a:buChar char="§"/>
              <a:defRPr>
                <a:latin typeface="Calibri"/>
                <a:ea typeface="Calibri"/>
                <a:cs typeface="Calibri"/>
                <a:sym typeface="Calibri"/>
              </a:defRPr>
            </a:pPr>
            <a:r>
              <a:rPr lang="de-DE" sz="2400" dirty="0" smtClean="0">
                <a:latin typeface="Calibri" panose="020F0502020204030204" pitchFamily="34" charset="0"/>
                <a:cs typeface="Calibri" panose="020F0502020204030204" pitchFamily="34" charset="0"/>
              </a:rPr>
              <a:t>andererseits aber auch </a:t>
            </a:r>
            <a:r>
              <a:rPr lang="de-DE" sz="2400" b="1" dirty="0" smtClean="0">
                <a:latin typeface="Calibri" panose="020F0502020204030204" pitchFamily="34" charset="0"/>
                <a:cs typeface="Calibri" panose="020F0502020204030204" pitchFamily="34" charset="0"/>
              </a:rPr>
              <a:t>Lernstoff</a:t>
            </a:r>
            <a:endParaRPr lang="de-DE" sz="2400" b="1" dirty="0">
              <a:latin typeface="Calibri" panose="020F0502020204030204" pitchFamily="34" charset="0"/>
              <a:cs typeface="Calibri" panose="020F0502020204030204" pitchFamily="34" charset="0"/>
            </a:endParaRPr>
          </a:p>
          <a:p>
            <a:pPr marL="0" indent="0" algn="just">
              <a:buClr>
                <a:schemeClr val="tx2"/>
              </a:buClr>
              <a:buNone/>
            </a:pPr>
            <a:endParaRPr lang="de-DE" sz="2400" dirty="0" smtClean="0"/>
          </a:p>
          <a:p>
            <a:pPr marL="0" indent="0" algn="just">
              <a:buClr>
                <a:schemeClr val="tx2"/>
              </a:buClr>
              <a:buNone/>
            </a:pPr>
            <a:r>
              <a:rPr lang="de-DE" sz="2400" b="1" dirty="0">
                <a:latin typeface="Calibri" panose="020F0502020204030204" pitchFamily="34" charset="0"/>
                <a:cs typeface="Calibri" panose="020F0502020204030204" pitchFamily="34" charset="0"/>
              </a:rPr>
              <a:t>Grundsätzliche </a:t>
            </a:r>
            <a:r>
              <a:rPr lang="de-DE" sz="2400" b="1" dirty="0" smtClean="0">
                <a:latin typeface="Calibri" panose="020F0502020204030204" pitchFamily="34" charset="0"/>
                <a:cs typeface="Calibri" panose="020F0502020204030204" pitchFamily="34" charset="0"/>
              </a:rPr>
              <a:t>Orientierungspunkte:</a:t>
            </a:r>
          </a:p>
          <a:p>
            <a:pPr marL="514350" indent="-514350" algn="just">
              <a:buClr>
                <a:schemeClr val="tx2"/>
              </a:buClr>
              <a:buSzPct val="100000"/>
              <a:buFont typeface="Wingdings" panose="05000000000000000000" pitchFamily="2" charset="2"/>
              <a:buChar char="§"/>
              <a:defRPr>
                <a:latin typeface="Calibri"/>
                <a:ea typeface="Calibri"/>
                <a:cs typeface="Calibri"/>
                <a:sym typeface="Calibri"/>
              </a:defRPr>
            </a:pPr>
            <a:r>
              <a:rPr lang="de-DE" sz="2400" dirty="0">
                <a:latin typeface="Calibri" panose="020F0502020204030204" pitchFamily="34" charset="0"/>
                <a:cs typeface="Calibri" panose="020F0502020204030204" pitchFamily="34" charset="0"/>
              </a:rPr>
              <a:t>vielfältig und kontinuierlich einsetzbar: weniger ist mehr</a:t>
            </a:r>
          </a:p>
          <a:p>
            <a:pPr marL="514350" indent="-514350" algn="just">
              <a:buClr>
                <a:schemeClr val="tx2"/>
              </a:buClr>
              <a:buSzPct val="100000"/>
              <a:buFont typeface="Wingdings" panose="05000000000000000000" pitchFamily="2" charset="2"/>
              <a:buChar char="§"/>
              <a:defRPr>
                <a:latin typeface="Calibri"/>
                <a:ea typeface="Calibri"/>
                <a:cs typeface="Calibri"/>
                <a:sym typeface="Calibri"/>
              </a:defRPr>
            </a:pPr>
            <a:r>
              <a:rPr lang="de-DE" sz="2400" dirty="0">
                <a:latin typeface="Calibri" panose="020F0502020204030204" pitchFamily="34" charset="0"/>
                <a:cs typeface="Calibri" panose="020F0502020204030204" pitchFamily="34" charset="0"/>
              </a:rPr>
              <a:t>passend zum jeweiligen Lerninhalt</a:t>
            </a:r>
          </a:p>
          <a:p>
            <a:pPr marL="514350" indent="-514350" algn="just">
              <a:buClr>
                <a:schemeClr val="tx2"/>
              </a:buClr>
              <a:buSzPct val="100000"/>
              <a:buFont typeface="Wingdings" panose="05000000000000000000" pitchFamily="2" charset="2"/>
              <a:buChar char="§"/>
              <a:defRPr>
                <a:latin typeface="Calibri"/>
                <a:ea typeface="Calibri"/>
                <a:cs typeface="Calibri"/>
                <a:sym typeface="Calibri"/>
              </a:defRPr>
            </a:pPr>
            <a:r>
              <a:rPr lang="de-DE" sz="2400" dirty="0">
                <a:latin typeface="Calibri" panose="020F0502020204030204" pitchFamily="34" charset="0"/>
                <a:cs typeface="Calibri" panose="020F0502020204030204" pitchFamily="34" charset="0"/>
              </a:rPr>
              <a:t>passend zum jeweiligen Unterricht/Lehrwerk</a:t>
            </a:r>
          </a:p>
          <a:p>
            <a:pPr marL="0" indent="0" algn="just">
              <a:buClr>
                <a:schemeClr val="tx2"/>
              </a:buClr>
              <a:buNone/>
            </a:pPr>
            <a:endParaRPr lang="de-DE" sz="2400" b="1" dirty="0"/>
          </a:p>
        </p:txBody>
      </p:sp>
      <p:sp>
        <p:nvSpPr>
          <p:cNvPr id="3" name="Titel 2"/>
          <p:cNvSpPr>
            <a:spLocks noGrp="1"/>
          </p:cNvSpPr>
          <p:nvPr>
            <p:ph type="title"/>
          </p:nvPr>
        </p:nvSpPr>
        <p:spPr/>
        <p:txBody>
          <a:bodyPr>
            <a:normAutofit fontScale="90000"/>
          </a:bodyPr>
          <a:lstStyle/>
          <a:p>
            <a:r>
              <a:rPr lang="de-DE" dirty="0" smtClean="0"/>
              <a:t>4 Materialanalyse</a:t>
            </a:r>
            <a:endParaRPr lang="de-DE" dirty="0"/>
          </a:p>
        </p:txBody>
      </p:sp>
      <p:sp>
        <p:nvSpPr>
          <p:cNvPr id="8" name="Shape 1150"/>
          <p:cNvSpPr/>
          <p:nvPr/>
        </p:nvSpPr>
        <p:spPr>
          <a:xfrm>
            <a:off x="683568" y="820756"/>
            <a:ext cx="9585793" cy="2928339"/>
          </a:xfrm>
          <a:prstGeom prst="rect">
            <a:avLst/>
          </a:prstGeom>
          <a:ln w="12700">
            <a:miter lim="400000"/>
          </a:ln>
          <a:extLst>
            <a:ext uri="{C572A759-6A51-4108-AA02-DFA0A04FC94B}">
              <ma14:wrappingTextBoxFlag xmlns:ma14="http://schemas.microsoft.com/office/mac/drawingml/2011/main" val="1"/>
            </a:ext>
          </a:extLst>
        </p:spPr>
        <p:txBody>
          <a:bodyPr lIns="0" tIns="0" rIns="0" bIns="0"/>
          <a:lstStyle/>
          <a:p>
            <a:pPr algn="l" defTabSz="914400">
              <a:lnSpc>
                <a:spcPct val="150000"/>
              </a:lnSpc>
              <a:buClr>
                <a:schemeClr val="accent1"/>
              </a:buClr>
              <a:defRPr sz="3800">
                <a:uFill>
                  <a:solidFill>
                    <a:srgbClr val="000000"/>
                  </a:solidFill>
                </a:uFill>
                <a:latin typeface="Calibri"/>
                <a:ea typeface="Calibri"/>
                <a:cs typeface="Calibri"/>
                <a:sym typeface="Calibri"/>
              </a:defRPr>
            </a:pPr>
            <a:endParaRPr dirty="0">
              <a:latin typeface="Calibri" panose="020F0502020204030204" pitchFamily="34" charset="0"/>
              <a:cs typeface="Calibri" panose="020F0502020204030204" pitchFamily="34" charset="0"/>
            </a:endParaRPr>
          </a:p>
        </p:txBody>
      </p:sp>
      <p:sp>
        <p:nvSpPr>
          <p:cNvPr id="10" name="Rechteck 9"/>
          <p:cNvSpPr/>
          <p:nvPr/>
        </p:nvSpPr>
        <p:spPr>
          <a:xfrm>
            <a:off x="2808000" y="504000"/>
            <a:ext cx="3294492" cy="338554"/>
          </a:xfrm>
          <a:prstGeom prst="rect">
            <a:avLst/>
          </a:prstGeom>
        </p:spPr>
        <p:txBody>
          <a:bodyPr wrap="none">
            <a:spAutoFit/>
          </a:bodyPr>
          <a:lstStyle/>
          <a:p>
            <a:pPr lvl="0" eaLnBrk="1" hangingPunct="1">
              <a:spcBef>
                <a:spcPts val="576"/>
              </a:spcBef>
              <a:spcAft>
                <a:spcPts val="600"/>
              </a:spcAft>
              <a:buClr>
                <a:srgbClr val="327A86"/>
              </a:buClr>
            </a:pPr>
            <a:r>
              <a:rPr lang="de-DE" sz="1600" b="1" i="1" kern="0" dirty="0">
                <a:solidFill>
                  <a:srgbClr val="327A86"/>
                </a:solidFill>
                <a:latin typeface="Calibri" panose="020F0502020204030204" pitchFamily="34" charset="0"/>
                <a:ea typeface="ＭＳ Ｐゴシック"/>
                <a:cs typeface="Calibri" panose="020F0502020204030204" pitchFamily="34" charset="0"/>
              </a:rPr>
              <a:t>(vgl. Schipper 2003, Wittmann 1993)</a:t>
            </a:r>
          </a:p>
        </p:txBody>
      </p:sp>
    </p:spTree>
    <p:extLst>
      <p:ext uri="{BB962C8B-B14F-4D97-AF65-F5344CB8AC3E}">
        <p14:creationId xmlns:p14="http://schemas.microsoft.com/office/powerpoint/2010/main" val="3016371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p:cNvSpPr/>
          <p:nvPr/>
        </p:nvSpPr>
        <p:spPr bwMode="auto">
          <a:xfrm>
            <a:off x="-361878" y="1052736"/>
            <a:ext cx="9614398" cy="5260908"/>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2" name="Inhaltsplatzhalter 1"/>
          <p:cNvSpPr>
            <a:spLocks noGrp="1"/>
          </p:cNvSpPr>
          <p:nvPr>
            <p:ph idx="1"/>
          </p:nvPr>
        </p:nvSpPr>
        <p:spPr/>
        <p:txBody>
          <a:bodyPr/>
          <a:lstStyle/>
          <a:p>
            <a:pPr marL="457200" indent="-457200">
              <a:buFont typeface="+mj-lt"/>
              <a:buAutoNum type="arabicParenR"/>
            </a:pPr>
            <a:r>
              <a:rPr lang="de-DE" dirty="0" smtClean="0"/>
              <a:t>Analysieren Sie das Anschauungsmaterial hinsichtlich der Darstellungsmöglichkeiten von Zahlen und Operationen.</a:t>
            </a:r>
          </a:p>
          <a:p>
            <a:pPr marL="457200" indent="-457200">
              <a:buFont typeface="+mj-lt"/>
              <a:buAutoNum type="arabicParenR"/>
            </a:pPr>
            <a:endParaRPr lang="de-DE" b="1" dirty="0"/>
          </a:p>
          <a:p>
            <a:pPr marL="457200" indent="-457200">
              <a:buFont typeface="+mj-lt"/>
              <a:buAutoNum type="arabicParenR"/>
            </a:pPr>
            <a:endParaRPr lang="de-DE" b="1" dirty="0" smtClean="0"/>
          </a:p>
          <a:p>
            <a:pPr marL="457200" indent="-457200">
              <a:buFont typeface="+mj-lt"/>
              <a:buAutoNum type="arabicParenR"/>
            </a:pPr>
            <a:endParaRPr lang="de-DE" b="1" dirty="0"/>
          </a:p>
          <a:p>
            <a:pPr marL="457200" indent="-457200">
              <a:buFont typeface="+mj-lt"/>
              <a:buAutoNum type="arabicParenR"/>
            </a:pPr>
            <a:endParaRPr lang="de-DE" b="1" dirty="0" smtClean="0"/>
          </a:p>
          <a:p>
            <a:pPr marL="457200" indent="-457200">
              <a:buFont typeface="+mj-lt"/>
              <a:buAutoNum type="arabicParenR"/>
            </a:pPr>
            <a:endParaRPr lang="de-DE" b="1" dirty="0"/>
          </a:p>
          <a:p>
            <a:pPr marL="457200" indent="-457200">
              <a:buFont typeface="+mj-lt"/>
              <a:buAutoNum type="arabicParenR"/>
            </a:pPr>
            <a:endParaRPr lang="de-DE" b="1" dirty="0" smtClean="0"/>
          </a:p>
          <a:p>
            <a:pPr marL="457200" indent="-457200">
              <a:buFont typeface="+mj-lt"/>
              <a:buAutoNum type="arabicParenR"/>
            </a:pPr>
            <a:endParaRPr lang="de-DE" b="1" dirty="0"/>
          </a:p>
          <a:p>
            <a:pPr marL="457200" indent="-457200">
              <a:buFont typeface="+mj-lt"/>
              <a:buAutoNum type="arabicParenR"/>
            </a:pPr>
            <a:endParaRPr lang="de-DE" dirty="0" smtClean="0"/>
          </a:p>
          <a:p>
            <a:pPr marL="457200" indent="-457200">
              <a:buFont typeface="+mj-lt"/>
              <a:buAutoNum type="arabicParenR"/>
            </a:pPr>
            <a:r>
              <a:rPr lang="de-DE" dirty="0" smtClean="0"/>
              <a:t>Bewerten Sie das Material hinsichtlich sonderpädagogischer Kriterien.  Was könnte man ggf. verändern?</a:t>
            </a:r>
          </a:p>
        </p:txBody>
      </p:sp>
      <p:sp>
        <p:nvSpPr>
          <p:cNvPr id="3" name="Titel 2"/>
          <p:cNvSpPr>
            <a:spLocks noGrp="1"/>
          </p:cNvSpPr>
          <p:nvPr>
            <p:ph type="title"/>
          </p:nvPr>
        </p:nvSpPr>
        <p:spPr/>
        <p:txBody>
          <a:bodyPr>
            <a:normAutofit fontScale="90000"/>
          </a:bodyPr>
          <a:lstStyle/>
          <a:p>
            <a:r>
              <a:rPr lang="de-DE" dirty="0" smtClean="0"/>
              <a:t>4 Materialanalyse</a:t>
            </a: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2132856"/>
            <a:ext cx="3528392" cy="2811467"/>
          </a:xfrm>
          <a:prstGeom prst="rect">
            <a:avLst/>
          </a:prstGeom>
        </p:spPr>
      </p:pic>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3373" y="4557663"/>
            <a:ext cx="3816424" cy="422549"/>
          </a:xfrm>
          <a:prstGeom prst="rect">
            <a:avLst/>
          </a:prstGeom>
          <a:effectLst>
            <a:outerShdw blurRad="50800" dist="38100" dir="2700000" algn="tl" rotWithShape="0">
              <a:prstClr val="black">
                <a:alpha val="40000"/>
              </a:prstClr>
            </a:outerShdw>
          </a:effectLst>
        </p:spPr>
      </p:pic>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7718" y="1844824"/>
            <a:ext cx="2255674" cy="2089304"/>
          </a:xfrm>
          <a:prstGeom prst="rect">
            <a:avLst/>
          </a:prstGeom>
        </p:spPr>
      </p:pic>
      <p:sp>
        <p:nvSpPr>
          <p:cNvPr id="11" name="Textfeld 10"/>
          <p:cNvSpPr txBox="1"/>
          <p:nvPr/>
        </p:nvSpPr>
        <p:spPr>
          <a:xfrm>
            <a:off x="2123728" y="2098883"/>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2</a:t>
            </a:r>
          </a:p>
        </p:txBody>
      </p:sp>
      <p:sp>
        <p:nvSpPr>
          <p:cNvPr id="12" name="Textfeld 11"/>
          <p:cNvSpPr txBox="1"/>
          <p:nvPr/>
        </p:nvSpPr>
        <p:spPr>
          <a:xfrm>
            <a:off x="5220072" y="1771302"/>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3</a:t>
            </a:r>
          </a:p>
        </p:txBody>
      </p:sp>
      <p:sp>
        <p:nvSpPr>
          <p:cNvPr id="15" name="Textfeld 14"/>
          <p:cNvSpPr txBox="1"/>
          <p:nvPr/>
        </p:nvSpPr>
        <p:spPr>
          <a:xfrm>
            <a:off x="453494" y="4757082"/>
            <a:ext cx="1454210" cy="400110"/>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Steckwürfel</a:t>
            </a:r>
            <a:endParaRPr lang="de-DE" sz="2000" dirty="0">
              <a:latin typeface="Calibri" panose="020F0502020204030204" pitchFamily="34" charset="0"/>
            </a:endParaRPr>
          </a:p>
        </p:txBody>
      </p:sp>
      <p:sp>
        <p:nvSpPr>
          <p:cNvPr id="14" name="Textfeld 13"/>
          <p:cNvSpPr txBox="1"/>
          <p:nvPr/>
        </p:nvSpPr>
        <p:spPr>
          <a:xfrm>
            <a:off x="107504" y="4544213"/>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4</a:t>
            </a:r>
          </a:p>
        </p:txBody>
      </p:sp>
      <p:sp>
        <p:nvSpPr>
          <p:cNvPr id="16" name="Textfeld 15"/>
          <p:cNvSpPr txBox="1"/>
          <p:nvPr/>
        </p:nvSpPr>
        <p:spPr>
          <a:xfrm>
            <a:off x="5272375" y="3825044"/>
            <a:ext cx="2708960" cy="400110"/>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Systemwürfelmaterial</a:t>
            </a:r>
            <a:endParaRPr lang="de-DE" sz="2000" dirty="0">
              <a:latin typeface="Calibri" panose="020F0502020204030204" pitchFamily="34" charset="0"/>
            </a:endParaRPr>
          </a:p>
        </p:txBody>
      </p:sp>
      <p:sp>
        <p:nvSpPr>
          <p:cNvPr id="17" name="Textfeld 16"/>
          <p:cNvSpPr txBox="1"/>
          <p:nvPr/>
        </p:nvSpPr>
        <p:spPr>
          <a:xfrm>
            <a:off x="6345504" y="5045114"/>
            <a:ext cx="1610872" cy="400110"/>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Zahlenstrahl</a:t>
            </a:r>
            <a:endParaRPr lang="de-DE" sz="2000" dirty="0">
              <a:latin typeface="Calibri" panose="020F0502020204030204" pitchFamily="34" charset="0"/>
            </a:endParaRPr>
          </a:p>
        </p:txBody>
      </p:sp>
      <p:sp>
        <p:nvSpPr>
          <p:cNvPr id="13" name="Textfeld 12"/>
          <p:cNvSpPr txBox="1"/>
          <p:nvPr/>
        </p:nvSpPr>
        <p:spPr>
          <a:xfrm>
            <a:off x="6012160" y="5229200"/>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6</a:t>
            </a:r>
            <a:endParaRPr lang="de-DE" sz="2000" b="1" dirty="0" smtClean="0">
              <a:latin typeface="Calibri" panose="020F0502020204030204" pitchFamily="34" charset="0"/>
            </a:endParaRPr>
          </a:p>
        </p:txBody>
      </p:sp>
      <p:sp>
        <p:nvSpPr>
          <p:cNvPr id="18" name="Textfeld 17"/>
          <p:cNvSpPr txBox="1"/>
          <p:nvPr/>
        </p:nvSpPr>
        <p:spPr>
          <a:xfrm>
            <a:off x="2715222" y="4557663"/>
            <a:ext cx="2134957" cy="400110"/>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Hunderterkette</a:t>
            </a:r>
            <a:endParaRPr lang="de-DE" sz="2000" dirty="0">
              <a:latin typeface="Calibri" panose="020F0502020204030204" pitchFamily="34" charset="0"/>
            </a:endParaRPr>
          </a:p>
        </p:txBody>
      </p:sp>
      <p:sp>
        <p:nvSpPr>
          <p:cNvPr id="10" name="Textfeld 9"/>
          <p:cNvSpPr txBox="1"/>
          <p:nvPr/>
        </p:nvSpPr>
        <p:spPr>
          <a:xfrm>
            <a:off x="2339752" y="4760697"/>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5</a:t>
            </a:r>
          </a:p>
        </p:txBody>
      </p:sp>
      <p:sp>
        <p:nvSpPr>
          <p:cNvPr id="19" name="Textfeld 18"/>
          <p:cNvSpPr txBox="1"/>
          <p:nvPr/>
        </p:nvSpPr>
        <p:spPr>
          <a:xfrm>
            <a:off x="2485997" y="2234769"/>
            <a:ext cx="2876183" cy="400110"/>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Zwanziger-Rechenrahmen</a:t>
            </a:r>
            <a:endParaRPr lang="de-DE" sz="2000" dirty="0">
              <a:latin typeface="Calibri" panose="020F0502020204030204" pitchFamily="34" charset="0"/>
            </a:endParaRPr>
          </a:p>
        </p:txBody>
      </p:sp>
      <p:sp>
        <p:nvSpPr>
          <p:cNvPr id="20" name="Textfeld 19"/>
          <p:cNvSpPr txBox="1"/>
          <p:nvPr/>
        </p:nvSpPr>
        <p:spPr>
          <a:xfrm>
            <a:off x="130651" y="2298938"/>
            <a:ext cx="1750196" cy="707886"/>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Zwanziger-Feld</a:t>
            </a:r>
          </a:p>
          <a:p>
            <a:r>
              <a:rPr lang="de-DE" sz="2000" dirty="0">
                <a:latin typeface="Calibri" panose="020F0502020204030204" pitchFamily="34" charset="0"/>
              </a:rPr>
              <a:t>m</a:t>
            </a:r>
            <a:r>
              <a:rPr lang="de-DE" sz="2000" dirty="0" smtClean="0">
                <a:latin typeface="Calibri" panose="020F0502020204030204" pitchFamily="34" charset="0"/>
              </a:rPr>
              <a:t>it Plättchen</a:t>
            </a:r>
            <a:endParaRPr lang="de-DE" sz="2000" dirty="0">
              <a:latin typeface="Calibri" panose="020F0502020204030204" pitchFamily="34" charset="0"/>
            </a:endParaRPr>
          </a:p>
        </p:txBody>
      </p:sp>
      <p:sp>
        <p:nvSpPr>
          <p:cNvPr id="5" name="Textfeld 4"/>
          <p:cNvSpPr txBox="1"/>
          <p:nvPr/>
        </p:nvSpPr>
        <p:spPr>
          <a:xfrm>
            <a:off x="135826" y="1844824"/>
            <a:ext cx="292512" cy="400110"/>
          </a:xfrm>
          <a:prstGeom prst="rect">
            <a:avLst/>
          </a:prstGeom>
          <a:solidFill>
            <a:schemeClr val="bg1"/>
          </a:solidFill>
          <a:ln w="28575">
            <a:solidFill>
              <a:schemeClr val="tx2"/>
            </a:solidFill>
          </a:ln>
        </p:spPr>
        <p:txBody>
          <a:bodyPr wrap="square" rtlCol="0">
            <a:spAutoFit/>
          </a:bodyPr>
          <a:lstStyle/>
          <a:p>
            <a:r>
              <a:rPr lang="de-DE" sz="2000" b="1" dirty="0" smtClean="0">
                <a:latin typeface="Calibri" panose="020F0502020204030204" pitchFamily="34" charset="0"/>
              </a:rPr>
              <a:t>1</a:t>
            </a:r>
            <a:endParaRPr lang="de-DE" sz="2000" b="1" dirty="0">
              <a:latin typeface="Calibri" panose="020F0502020204030204" pitchFamily="34" charset="0"/>
            </a:endParaRPr>
          </a:p>
        </p:txBody>
      </p:sp>
    </p:spTree>
    <p:extLst>
      <p:ext uri="{BB962C8B-B14F-4D97-AF65-F5344CB8AC3E}">
        <p14:creationId xmlns:p14="http://schemas.microsoft.com/office/powerpoint/2010/main" val="22936779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a:xfrm>
            <a:off x="323528" y="979200"/>
            <a:ext cx="8424936" cy="5762168"/>
          </a:xfrm>
        </p:spPr>
        <p:txBody>
          <a:bodyPr>
            <a:normAutofit fontScale="85000" lnSpcReduction="20000"/>
          </a:bodyPr>
          <a:lstStyle/>
          <a:p>
            <a:pPr algn="just"/>
            <a:r>
              <a:rPr lang="de-DE" sz="2100" dirty="0" smtClean="0"/>
              <a:t>Die </a:t>
            </a:r>
            <a:r>
              <a:rPr lang="de-DE" sz="2100" dirty="0" err="1" smtClean="0"/>
              <a:t>TeilnehmerInnen</a:t>
            </a:r>
            <a:r>
              <a:rPr lang="de-DE" sz="2100" dirty="0" smtClean="0"/>
              <a:t> </a:t>
            </a:r>
            <a:r>
              <a:rPr lang="de-DE" sz="2100" dirty="0"/>
              <a:t>erhalten das </a:t>
            </a:r>
            <a:r>
              <a:rPr lang="de-DE" sz="2100" dirty="0">
                <a:solidFill>
                  <a:schemeClr val="accent2"/>
                </a:solidFill>
              </a:rPr>
              <a:t>Arbeitsblatt ABL_5 </a:t>
            </a:r>
            <a:r>
              <a:rPr lang="de-DE" sz="2100" dirty="0"/>
              <a:t>und</a:t>
            </a:r>
            <a:r>
              <a:rPr lang="de-DE" sz="2100" dirty="0">
                <a:solidFill>
                  <a:schemeClr val="accent2"/>
                </a:solidFill>
              </a:rPr>
              <a:t> </a:t>
            </a:r>
            <a:r>
              <a:rPr lang="de-DE" sz="2100" dirty="0"/>
              <a:t>untersuchen in </a:t>
            </a:r>
            <a:r>
              <a:rPr lang="de-DE" sz="2100" dirty="0" smtClean="0"/>
              <a:t>3</a:t>
            </a:r>
            <a:r>
              <a:rPr lang="de-DE" sz="2100" dirty="0"/>
              <a:t>–</a:t>
            </a:r>
            <a:r>
              <a:rPr lang="de-DE" sz="2100" dirty="0" smtClean="0"/>
              <a:t>4 </a:t>
            </a:r>
            <a:r>
              <a:rPr lang="de-DE" sz="2100" dirty="0"/>
              <a:t>Gruppen jeweils ein anderes Material hinsichtlich der dort genannten Fragen. Die hier dargestellte Auswahl an Materialien stellt nur einen Vorschlag dar. Andere Materialien können bei Bedarf ergänzt werden. Dabei werden die Materialien </a:t>
            </a:r>
            <a:r>
              <a:rPr lang="de-DE" sz="2100" dirty="0" smtClean="0"/>
              <a:t>1</a:t>
            </a:r>
            <a:r>
              <a:rPr lang="de-DE" sz="2100" dirty="0"/>
              <a:t>–</a:t>
            </a:r>
            <a:r>
              <a:rPr lang="de-DE" sz="2100" dirty="0" smtClean="0"/>
              <a:t>5 </a:t>
            </a:r>
            <a:r>
              <a:rPr lang="de-DE" sz="2100" dirty="0"/>
              <a:t>jeweils im Vergleich zu Plättchen auf dem Zwanzigerfeld bewertet, die während des Bausteins bereits mehrfach Erwähnung gefunden haben. (Ggf. neue Version von Klett: magnetisch in Box, dann gelingt der Austausch leichter durch Hochhalten der Boxen.) Die TN ordnen sich nach Interesse einem Material zu. Es wird bei der Einführung der Arbeitsphase darauf verwiesen, dass für Sekundarstufenlehrkräfte dabei das </a:t>
            </a:r>
            <a:r>
              <a:rPr lang="de-DE" sz="2100" dirty="0" smtClean="0"/>
              <a:t>Systemwürfelmaterial </a:t>
            </a:r>
            <a:r>
              <a:rPr lang="de-DE" sz="2100" dirty="0"/>
              <a:t>oder der Zahlenstrahl empfohlen wird. Beim Zahlenstrahl kann dann der Dezimalzahlen-Strahl von Cornelsen-</a:t>
            </a:r>
            <a:r>
              <a:rPr lang="de-DE" sz="2100" dirty="0" err="1"/>
              <a:t>Experimenta</a:t>
            </a:r>
            <a:r>
              <a:rPr lang="de-DE" sz="2100" dirty="0"/>
              <a:t> zur Verfügung gestellt werden. In der Reflexion stellt jede Gruppe die </a:t>
            </a:r>
            <a:r>
              <a:rPr lang="de-DE" sz="2100" i="1" dirty="0" smtClean="0"/>
              <a:t>mathematikdidaktisch relevanten </a:t>
            </a:r>
            <a:r>
              <a:rPr lang="de-DE" sz="2100" dirty="0"/>
              <a:t>(positiven oder auch negativen) Eigenschaften und Möglichkeiten des Anschauungsmittels vor.</a:t>
            </a:r>
          </a:p>
          <a:p>
            <a:pPr algn="just"/>
            <a:r>
              <a:rPr lang="de-DE" sz="2100" dirty="0"/>
              <a:t>Wichtig ist bei der Erläuterung des Arbeitsauftrags, dass es explizit um die Überprüfung fachdidaktischer Kriterien geht, nur zweitrangig als Zusatzaufgabe um sonderpädagogische Kriterien, wie z</a:t>
            </a:r>
            <a:r>
              <a:rPr lang="de-DE" sz="2100" dirty="0" smtClean="0"/>
              <a:t>. B</a:t>
            </a:r>
            <a:r>
              <a:rPr lang="de-DE" sz="2100" dirty="0"/>
              <a:t>. die motorische Handhabung. Die fachdidaktische Analyse muss vorrangig sein –</a:t>
            </a:r>
            <a:r>
              <a:rPr lang="de-DE" sz="2100" dirty="0" smtClean="0"/>
              <a:t> </a:t>
            </a:r>
            <a:r>
              <a:rPr lang="de-DE" sz="2100" dirty="0"/>
              <a:t>erst dann kann das Material ggf. angepasst werden (z</a:t>
            </a:r>
            <a:r>
              <a:rPr lang="de-DE" sz="2100" dirty="0" smtClean="0"/>
              <a:t>. B</a:t>
            </a:r>
            <a:r>
              <a:rPr lang="de-DE" sz="2100" dirty="0"/>
              <a:t>. Plättchen: magnetische Plättchen oder Holzplättchen etc.). </a:t>
            </a:r>
          </a:p>
          <a:p>
            <a:pPr algn="just"/>
            <a:r>
              <a:rPr lang="de-DE" sz="2100" dirty="0"/>
              <a:t>Die Analyse bindet das neu erworbene Wissen der Bausteine ‚Zahlverständnis‘ und ‚Zahlbeziehungen‘ gleichzeitig mit ein. Ebenso greift es auch schon auf Operationsvorstellungen vorweg, um die Analyse breiter zu gestalten. Bei Bedarf können mehrere Kriterien auf dem Arbeitsblatt entfernt werden. </a:t>
            </a:r>
          </a:p>
          <a:p>
            <a:pPr marL="0" marR="0" lvl="0" indent="0" defTabSz="914400" eaLnBrk="1" fontAlgn="auto" latinLnBrk="0" hangingPunct="1">
              <a:lnSpc>
                <a:spcPct val="100000"/>
              </a:lnSpc>
              <a:spcBef>
                <a:spcPts val="0"/>
              </a:spcBef>
              <a:spcAft>
                <a:spcPts val="0"/>
              </a:spcAft>
              <a:buClrTx/>
              <a:buSzTx/>
              <a:buFontTx/>
              <a:buNone/>
              <a:tabLst/>
              <a:defRPr>
                <a:solidFill>
                  <a:schemeClr val="accent1">
                    <a:satOff val="-3355"/>
                    <a:lumOff val="26614"/>
                  </a:schemeClr>
                </a:solidFill>
              </a:defRPr>
            </a:pPr>
            <a:endParaRPr lang="de-DE" dirty="0"/>
          </a:p>
        </p:txBody>
      </p:sp>
      <p:sp>
        <p:nvSpPr>
          <p:cNvPr id="2" name="Titel 1"/>
          <p:cNvSpPr>
            <a:spLocks noGrp="1"/>
          </p:cNvSpPr>
          <p:nvPr>
            <p:ph type="title"/>
          </p:nvPr>
        </p:nvSpPr>
        <p:spPr/>
        <p:txBody>
          <a:bodyPr>
            <a:normAutofit/>
          </a:bodyPr>
          <a:lstStyle/>
          <a:p>
            <a:r>
              <a:rPr lang="de-DE" dirty="0" smtClean="0">
                <a:solidFill>
                  <a:schemeClr val="tx1">
                    <a:lumMod val="50000"/>
                    <a:lumOff val="50000"/>
                  </a:schemeClr>
                </a:solidFill>
              </a:rPr>
              <a:t>Erläuterung zur Kernaktivität auf vorheriger Folie:</a:t>
            </a:r>
            <a:endParaRPr lang="de-DE" dirty="0">
              <a:solidFill>
                <a:schemeClr val="tx1">
                  <a:lumMod val="50000"/>
                  <a:lumOff val="50000"/>
                </a:schemeClr>
              </a:solidFill>
            </a:endParaRPr>
          </a:p>
        </p:txBody>
      </p:sp>
    </p:spTree>
    <p:extLst>
      <p:ext uri="{BB962C8B-B14F-4D97-AF65-F5344CB8AC3E}">
        <p14:creationId xmlns:p14="http://schemas.microsoft.com/office/powerpoint/2010/main" val="106457764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hteck 20"/>
          <p:cNvSpPr/>
          <p:nvPr/>
        </p:nvSpPr>
        <p:spPr bwMode="auto">
          <a:xfrm>
            <a:off x="-361878" y="1052736"/>
            <a:ext cx="9614398" cy="5260908"/>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err="1">
              <a:ln>
                <a:noFill/>
              </a:ln>
              <a:solidFill>
                <a:schemeClr val="tx1"/>
              </a:solidFill>
              <a:effectLst/>
              <a:latin typeface="Calibri" panose="020F0502020204030204" pitchFamily="34" charset="0"/>
            </a:endParaRPr>
          </a:p>
        </p:txBody>
      </p:sp>
      <p:sp>
        <p:nvSpPr>
          <p:cNvPr id="2" name="Inhaltsplatzhalter 1"/>
          <p:cNvSpPr>
            <a:spLocks noGrp="1"/>
          </p:cNvSpPr>
          <p:nvPr>
            <p:ph idx="1"/>
          </p:nvPr>
        </p:nvSpPr>
        <p:spPr/>
        <p:txBody>
          <a:bodyPr/>
          <a:lstStyle/>
          <a:p>
            <a:pPr marL="457200" indent="-457200">
              <a:buFont typeface="+mj-lt"/>
              <a:buAutoNum type="arabicParenR"/>
            </a:pPr>
            <a:r>
              <a:rPr lang="de-DE" dirty="0" smtClean="0"/>
              <a:t>Analysieren Sie das Anschauungsmaterial hinsichtlich der Darstellungsmöglichkeiten von Zahlen und Operationen.</a:t>
            </a:r>
          </a:p>
          <a:p>
            <a:pPr marL="457200" indent="-457200">
              <a:buFont typeface="+mj-lt"/>
              <a:buAutoNum type="arabicParenR"/>
            </a:pPr>
            <a:endParaRPr lang="de-DE" b="1" dirty="0"/>
          </a:p>
          <a:p>
            <a:pPr marL="457200" indent="-457200">
              <a:buFont typeface="+mj-lt"/>
              <a:buAutoNum type="arabicParenR"/>
            </a:pPr>
            <a:endParaRPr lang="de-DE" b="1" dirty="0" smtClean="0"/>
          </a:p>
          <a:p>
            <a:pPr marL="457200" indent="-457200">
              <a:buFont typeface="+mj-lt"/>
              <a:buAutoNum type="arabicParenR"/>
            </a:pPr>
            <a:endParaRPr lang="de-DE" b="1" dirty="0"/>
          </a:p>
          <a:p>
            <a:pPr marL="457200" indent="-457200">
              <a:buFont typeface="+mj-lt"/>
              <a:buAutoNum type="arabicParenR"/>
            </a:pPr>
            <a:endParaRPr lang="de-DE" b="1" dirty="0" smtClean="0"/>
          </a:p>
          <a:p>
            <a:pPr marL="457200" indent="-457200">
              <a:buFont typeface="+mj-lt"/>
              <a:buAutoNum type="arabicParenR"/>
            </a:pPr>
            <a:endParaRPr lang="de-DE" b="1" dirty="0"/>
          </a:p>
          <a:p>
            <a:pPr marL="457200" indent="-457200">
              <a:buFont typeface="+mj-lt"/>
              <a:buAutoNum type="arabicParenR"/>
            </a:pPr>
            <a:endParaRPr lang="de-DE" b="1" dirty="0" smtClean="0"/>
          </a:p>
          <a:p>
            <a:pPr marL="457200" indent="-457200">
              <a:buFont typeface="+mj-lt"/>
              <a:buAutoNum type="arabicParenR"/>
            </a:pPr>
            <a:endParaRPr lang="de-DE" b="1" dirty="0"/>
          </a:p>
          <a:p>
            <a:pPr marL="457200" indent="-457200">
              <a:buFont typeface="+mj-lt"/>
              <a:buAutoNum type="arabicParenR"/>
            </a:pPr>
            <a:endParaRPr lang="de-DE" dirty="0" smtClean="0"/>
          </a:p>
          <a:p>
            <a:pPr marL="457200" indent="-457200">
              <a:buFont typeface="+mj-lt"/>
              <a:buAutoNum type="arabicParenR"/>
            </a:pPr>
            <a:r>
              <a:rPr lang="de-DE" dirty="0" smtClean="0"/>
              <a:t>Bewerten Sie das Material hinsichtlich sonderpädagogischer Kriterien.  Was könnte man ggf. verändern?</a:t>
            </a:r>
          </a:p>
        </p:txBody>
      </p:sp>
      <p:sp>
        <p:nvSpPr>
          <p:cNvPr id="3" name="Titel 2"/>
          <p:cNvSpPr>
            <a:spLocks noGrp="1"/>
          </p:cNvSpPr>
          <p:nvPr>
            <p:ph type="title"/>
          </p:nvPr>
        </p:nvSpPr>
        <p:spPr/>
        <p:txBody>
          <a:bodyPr>
            <a:normAutofit fontScale="90000"/>
          </a:bodyPr>
          <a:lstStyle/>
          <a:p>
            <a:r>
              <a:rPr lang="de-DE" dirty="0" smtClean="0"/>
              <a:t>4 Materialanalyse</a:t>
            </a: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2132856"/>
            <a:ext cx="3528392" cy="2811467"/>
          </a:xfrm>
          <a:prstGeom prst="rect">
            <a:avLst/>
          </a:prstGeom>
        </p:spPr>
      </p:pic>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3373" y="4557663"/>
            <a:ext cx="3816424" cy="422549"/>
          </a:xfrm>
          <a:prstGeom prst="rect">
            <a:avLst/>
          </a:prstGeom>
          <a:effectLst>
            <a:outerShdw blurRad="50800" dist="38100" dir="2700000" algn="tl" rotWithShape="0">
              <a:prstClr val="black">
                <a:alpha val="40000"/>
              </a:prstClr>
            </a:outerShdw>
          </a:effectLst>
        </p:spPr>
      </p:pic>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7718" y="1844824"/>
            <a:ext cx="2255674" cy="2089304"/>
          </a:xfrm>
          <a:prstGeom prst="rect">
            <a:avLst/>
          </a:prstGeom>
        </p:spPr>
      </p:pic>
      <p:sp>
        <p:nvSpPr>
          <p:cNvPr id="11" name="Textfeld 10"/>
          <p:cNvSpPr txBox="1"/>
          <p:nvPr/>
        </p:nvSpPr>
        <p:spPr>
          <a:xfrm>
            <a:off x="2123728" y="2098883"/>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2</a:t>
            </a:r>
          </a:p>
        </p:txBody>
      </p:sp>
      <p:sp>
        <p:nvSpPr>
          <p:cNvPr id="12" name="Textfeld 11"/>
          <p:cNvSpPr txBox="1"/>
          <p:nvPr/>
        </p:nvSpPr>
        <p:spPr>
          <a:xfrm>
            <a:off x="5220072" y="1771302"/>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3</a:t>
            </a:r>
          </a:p>
        </p:txBody>
      </p:sp>
      <p:sp>
        <p:nvSpPr>
          <p:cNvPr id="15" name="Textfeld 14"/>
          <p:cNvSpPr txBox="1"/>
          <p:nvPr/>
        </p:nvSpPr>
        <p:spPr>
          <a:xfrm>
            <a:off x="453494" y="4757082"/>
            <a:ext cx="1454210" cy="400110"/>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Steckwürfel</a:t>
            </a:r>
            <a:endParaRPr lang="de-DE" sz="2000" dirty="0">
              <a:latin typeface="Calibri" panose="020F0502020204030204" pitchFamily="34" charset="0"/>
            </a:endParaRPr>
          </a:p>
        </p:txBody>
      </p:sp>
      <p:sp>
        <p:nvSpPr>
          <p:cNvPr id="14" name="Textfeld 13"/>
          <p:cNvSpPr txBox="1"/>
          <p:nvPr/>
        </p:nvSpPr>
        <p:spPr>
          <a:xfrm>
            <a:off x="107504" y="4544213"/>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4</a:t>
            </a:r>
          </a:p>
        </p:txBody>
      </p:sp>
      <p:sp>
        <p:nvSpPr>
          <p:cNvPr id="16" name="Textfeld 15"/>
          <p:cNvSpPr txBox="1"/>
          <p:nvPr/>
        </p:nvSpPr>
        <p:spPr>
          <a:xfrm>
            <a:off x="5272375" y="3825044"/>
            <a:ext cx="2708960" cy="400110"/>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Systemwürfelmaterial</a:t>
            </a:r>
            <a:endParaRPr lang="de-DE" sz="2000" dirty="0">
              <a:latin typeface="Calibri" panose="020F0502020204030204" pitchFamily="34" charset="0"/>
            </a:endParaRPr>
          </a:p>
        </p:txBody>
      </p:sp>
      <p:sp>
        <p:nvSpPr>
          <p:cNvPr id="17" name="Textfeld 16"/>
          <p:cNvSpPr txBox="1"/>
          <p:nvPr/>
        </p:nvSpPr>
        <p:spPr>
          <a:xfrm>
            <a:off x="6345504" y="5045114"/>
            <a:ext cx="1610872" cy="400110"/>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Zahlenstrahl</a:t>
            </a:r>
            <a:endParaRPr lang="de-DE" sz="2000" dirty="0">
              <a:latin typeface="Calibri" panose="020F0502020204030204" pitchFamily="34" charset="0"/>
            </a:endParaRPr>
          </a:p>
        </p:txBody>
      </p:sp>
      <p:sp>
        <p:nvSpPr>
          <p:cNvPr id="13" name="Textfeld 12"/>
          <p:cNvSpPr txBox="1"/>
          <p:nvPr/>
        </p:nvSpPr>
        <p:spPr>
          <a:xfrm>
            <a:off x="6012160" y="5229200"/>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6</a:t>
            </a:r>
            <a:endParaRPr lang="de-DE" sz="2000" b="1" dirty="0" smtClean="0">
              <a:latin typeface="Calibri" panose="020F0502020204030204" pitchFamily="34" charset="0"/>
            </a:endParaRPr>
          </a:p>
        </p:txBody>
      </p:sp>
      <p:sp>
        <p:nvSpPr>
          <p:cNvPr id="18" name="Textfeld 17"/>
          <p:cNvSpPr txBox="1"/>
          <p:nvPr/>
        </p:nvSpPr>
        <p:spPr>
          <a:xfrm>
            <a:off x="2715222" y="4557663"/>
            <a:ext cx="2134957" cy="400110"/>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Hunderterkette</a:t>
            </a:r>
            <a:endParaRPr lang="de-DE" sz="2000" dirty="0">
              <a:latin typeface="Calibri" panose="020F0502020204030204" pitchFamily="34" charset="0"/>
            </a:endParaRPr>
          </a:p>
        </p:txBody>
      </p:sp>
      <p:sp>
        <p:nvSpPr>
          <p:cNvPr id="10" name="Textfeld 9"/>
          <p:cNvSpPr txBox="1"/>
          <p:nvPr/>
        </p:nvSpPr>
        <p:spPr>
          <a:xfrm>
            <a:off x="2339752" y="4760697"/>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5</a:t>
            </a:r>
          </a:p>
        </p:txBody>
      </p:sp>
      <p:sp>
        <p:nvSpPr>
          <p:cNvPr id="19" name="Textfeld 18"/>
          <p:cNvSpPr txBox="1"/>
          <p:nvPr/>
        </p:nvSpPr>
        <p:spPr>
          <a:xfrm>
            <a:off x="2485997" y="2234769"/>
            <a:ext cx="2876183" cy="400110"/>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Zwanziger-Rechenrahmen</a:t>
            </a:r>
            <a:endParaRPr lang="de-DE" sz="2000" dirty="0">
              <a:latin typeface="Calibri" panose="020F0502020204030204" pitchFamily="34" charset="0"/>
            </a:endParaRPr>
          </a:p>
        </p:txBody>
      </p:sp>
      <p:sp>
        <p:nvSpPr>
          <p:cNvPr id="20" name="Textfeld 19"/>
          <p:cNvSpPr txBox="1"/>
          <p:nvPr/>
        </p:nvSpPr>
        <p:spPr>
          <a:xfrm>
            <a:off x="130651" y="2298938"/>
            <a:ext cx="1750196" cy="707886"/>
          </a:xfrm>
          <a:prstGeom prst="rect">
            <a:avLst/>
          </a:prstGeom>
          <a:solidFill>
            <a:schemeClr val="bg1"/>
          </a:solidFill>
          <a:ln w="25400">
            <a:solidFill>
              <a:schemeClr val="tx2"/>
            </a:solidFill>
          </a:ln>
        </p:spPr>
        <p:txBody>
          <a:bodyPr wrap="square" rtlCol="0">
            <a:spAutoFit/>
          </a:bodyPr>
          <a:lstStyle/>
          <a:p>
            <a:r>
              <a:rPr lang="de-DE" sz="2000" dirty="0" smtClean="0">
                <a:latin typeface="Calibri" panose="020F0502020204030204" pitchFamily="34" charset="0"/>
              </a:rPr>
              <a:t>Zwanziger-Feld</a:t>
            </a:r>
          </a:p>
          <a:p>
            <a:r>
              <a:rPr lang="de-DE" sz="2000" dirty="0">
                <a:latin typeface="Calibri" panose="020F0502020204030204" pitchFamily="34" charset="0"/>
              </a:rPr>
              <a:t>m</a:t>
            </a:r>
            <a:r>
              <a:rPr lang="de-DE" sz="2000" dirty="0" smtClean="0">
                <a:latin typeface="Calibri" panose="020F0502020204030204" pitchFamily="34" charset="0"/>
              </a:rPr>
              <a:t>it Plättchen</a:t>
            </a:r>
            <a:endParaRPr lang="de-DE" sz="2000" dirty="0">
              <a:latin typeface="Calibri" panose="020F0502020204030204" pitchFamily="34" charset="0"/>
            </a:endParaRPr>
          </a:p>
        </p:txBody>
      </p:sp>
      <p:sp>
        <p:nvSpPr>
          <p:cNvPr id="5" name="Textfeld 4"/>
          <p:cNvSpPr txBox="1"/>
          <p:nvPr/>
        </p:nvSpPr>
        <p:spPr>
          <a:xfrm>
            <a:off x="135826" y="1844824"/>
            <a:ext cx="292512" cy="400110"/>
          </a:xfrm>
          <a:prstGeom prst="rect">
            <a:avLst/>
          </a:prstGeom>
          <a:solidFill>
            <a:schemeClr val="bg1"/>
          </a:solidFill>
          <a:ln w="28575">
            <a:solidFill>
              <a:schemeClr val="tx2"/>
            </a:solidFill>
          </a:ln>
        </p:spPr>
        <p:txBody>
          <a:bodyPr wrap="square" rtlCol="0">
            <a:spAutoFit/>
          </a:bodyPr>
          <a:lstStyle/>
          <a:p>
            <a:r>
              <a:rPr lang="de-DE" sz="2000" b="1" dirty="0" smtClean="0">
                <a:latin typeface="Calibri" panose="020F0502020204030204" pitchFamily="34" charset="0"/>
              </a:rPr>
              <a:t>1</a:t>
            </a:r>
            <a:endParaRPr lang="de-DE" sz="2000" b="1" dirty="0">
              <a:latin typeface="Calibri" panose="020F0502020204030204" pitchFamily="34" charset="0"/>
            </a:endParaRPr>
          </a:p>
        </p:txBody>
      </p:sp>
      <p:pic>
        <p:nvPicPr>
          <p:cNvPr id="4" name="Grafik 3"/>
          <p:cNvPicPr>
            <a:picLocks noChangeAspect="1"/>
          </p:cNvPicPr>
          <p:nvPr/>
        </p:nvPicPr>
        <p:blipFill>
          <a:blip r:embed="rId6"/>
          <a:stretch>
            <a:fillRect/>
          </a:stretch>
        </p:blipFill>
        <p:spPr>
          <a:xfrm>
            <a:off x="132913" y="1671334"/>
            <a:ext cx="8943607" cy="4023709"/>
          </a:xfrm>
          <a:prstGeom prst="rect">
            <a:avLst/>
          </a:prstGeom>
        </p:spPr>
      </p:pic>
    </p:spTree>
    <p:extLst>
      <p:ext uri="{BB962C8B-B14F-4D97-AF65-F5344CB8AC3E}">
        <p14:creationId xmlns:p14="http://schemas.microsoft.com/office/powerpoint/2010/main" val="34064367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p:txBody>
          <a:bodyPr>
            <a:normAutofit/>
          </a:bodyPr>
          <a:lstStyle/>
          <a:p>
            <a:pPr algn="just"/>
            <a:r>
              <a:rPr lang="de-DE" dirty="0"/>
              <a:t>Für eine Distanzphase oder ggf. als Vertiefungsaufgabe können die TN aufgefordert werden, die hier vorgenommene Analyse mit dem Material durchzuführen, welches sie an der Schule nutzen. </a:t>
            </a:r>
          </a:p>
          <a:p>
            <a:pPr algn="just"/>
            <a:r>
              <a:rPr lang="de-DE" dirty="0"/>
              <a:t>Bei einer Verwendung in einer Distanzphase kann dazu ermutigt werden, das untersuchte Material mitzubringen. Ggf. kann angemerkt werden, dass Hintergrund der Aufgabe ist, dass es auf dem Markt erfahrungsgemäß viele von Verlagen angepriesene Materialien gibt, die fachdidaktisch nicht sinnvoll sind. Die Befähigung der TN zu einer eigenständigen fachdidaktischen Untersuchung von Anschauungsmitteln ist deshalb wichtig. </a:t>
            </a:r>
          </a:p>
        </p:txBody>
      </p:sp>
      <p:sp>
        <p:nvSpPr>
          <p:cNvPr id="2" name="Titel 1"/>
          <p:cNvSpPr>
            <a:spLocks noGrp="1"/>
          </p:cNvSpPr>
          <p:nvPr>
            <p:ph type="title"/>
          </p:nvPr>
        </p:nvSpPr>
        <p:spPr/>
        <p:txBody>
          <a:bodyPr>
            <a:normAutofit/>
          </a:bodyPr>
          <a:lstStyle/>
          <a:p>
            <a:r>
              <a:rPr lang="de-DE" dirty="0" smtClean="0">
                <a:solidFill>
                  <a:schemeClr val="tx1">
                    <a:lumMod val="50000"/>
                    <a:lumOff val="50000"/>
                  </a:schemeClr>
                </a:solidFill>
              </a:rPr>
              <a:t>Erläuterung zur Kernaktivität auf vorheriger Folie:</a:t>
            </a:r>
            <a:endParaRPr lang="de-DE" dirty="0">
              <a:solidFill>
                <a:schemeClr val="tx1">
                  <a:lumMod val="50000"/>
                  <a:lumOff val="50000"/>
                </a:schemeClr>
              </a:solidFill>
            </a:endParaRPr>
          </a:p>
        </p:txBody>
      </p:sp>
    </p:spTree>
    <p:extLst>
      <p:ext uri="{BB962C8B-B14F-4D97-AF65-F5344CB8AC3E}">
        <p14:creationId xmlns:p14="http://schemas.microsoft.com/office/powerpoint/2010/main" val="179021900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764704" y="3753035"/>
            <a:ext cx="5256584"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smtClean="0"/>
              <a:t>Zählen</a:t>
            </a:r>
            <a:endParaRPr lang="de-DE" dirty="0"/>
          </a:p>
          <a:p>
            <a:pPr marL="514350" indent="-514350">
              <a:buClr>
                <a:srgbClr val="327A86"/>
              </a:buClr>
              <a:buAutoNum type="arabicPeriod"/>
            </a:pPr>
            <a:r>
              <a:rPr lang="de-DE" dirty="0" smtClean="0"/>
              <a:t>Zahlbeziehungen</a:t>
            </a:r>
          </a:p>
          <a:p>
            <a:pPr marL="514350" indent="-514350">
              <a:buClr>
                <a:srgbClr val="327A86"/>
              </a:buClr>
              <a:buAutoNum type="arabicPeriod"/>
            </a:pPr>
            <a:r>
              <a:rPr lang="de-DE" dirty="0" smtClean="0"/>
              <a:t>Stellenwertsystem</a:t>
            </a:r>
          </a:p>
          <a:p>
            <a:pPr marL="514350" indent="-514350">
              <a:buClr>
                <a:srgbClr val="327A86"/>
              </a:buClr>
              <a:buAutoNum type="arabicPeriod"/>
            </a:pPr>
            <a:r>
              <a:rPr lang="de-DE" dirty="0" smtClean="0"/>
              <a:t>Materialanalyse</a:t>
            </a:r>
            <a:endParaRPr lang="de-DE" dirty="0"/>
          </a:p>
          <a:p>
            <a:pPr marL="514350" indent="-514350">
              <a:buClr>
                <a:srgbClr val="327A86"/>
              </a:buClr>
              <a:buAutoNum type="arabicPeriod"/>
            </a:pPr>
            <a:r>
              <a:rPr lang="de-DE" dirty="0" smtClean="0">
                <a:solidFill>
                  <a:srgbClr val="327A86"/>
                </a:solidFill>
              </a:rPr>
              <a:t>Diskussion</a:t>
            </a:r>
            <a:endParaRPr lang="de-DE" dirty="0">
              <a:solidFill>
                <a:srgbClr val="327A86"/>
              </a:solidFill>
            </a:endParaRPr>
          </a:p>
        </p:txBody>
      </p:sp>
    </p:spTree>
    <p:extLst>
      <p:ext uri="{BB962C8B-B14F-4D97-AF65-F5344CB8AC3E}">
        <p14:creationId xmlns:p14="http://schemas.microsoft.com/office/powerpoint/2010/main" val="8926440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764704" y="1268760"/>
            <a:ext cx="5256584"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smtClean="0">
                <a:solidFill>
                  <a:srgbClr val="327A86"/>
                </a:solidFill>
              </a:rPr>
              <a:t>Zählen</a:t>
            </a:r>
            <a:endParaRPr lang="de-DE" dirty="0">
              <a:solidFill>
                <a:srgbClr val="327A86"/>
              </a:solidFill>
            </a:endParaRPr>
          </a:p>
          <a:p>
            <a:pPr marL="514350" indent="-514350">
              <a:buClr>
                <a:srgbClr val="327A86"/>
              </a:buClr>
              <a:buAutoNum type="arabicPeriod"/>
            </a:pPr>
            <a:r>
              <a:rPr lang="de-DE" dirty="0" smtClean="0"/>
              <a:t>Zahlbeziehungen</a:t>
            </a:r>
          </a:p>
          <a:p>
            <a:pPr marL="514350" indent="-514350">
              <a:buClr>
                <a:srgbClr val="327A86"/>
              </a:buClr>
              <a:buAutoNum type="arabicPeriod"/>
            </a:pPr>
            <a:r>
              <a:rPr lang="de-DE" dirty="0" smtClean="0"/>
              <a:t>Stellenwertsystem</a:t>
            </a:r>
          </a:p>
          <a:p>
            <a:pPr marL="514350" indent="-514350">
              <a:buClr>
                <a:srgbClr val="327A86"/>
              </a:buClr>
              <a:buAutoNum type="arabicPeriod"/>
            </a:pPr>
            <a:r>
              <a:rPr lang="de-DE" dirty="0" smtClean="0"/>
              <a:t>Materialanalyse</a:t>
            </a:r>
          </a:p>
          <a:p>
            <a:pPr marL="514350" indent="-514350">
              <a:buClr>
                <a:srgbClr val="327A86"/>
              </a:buClr>
              <a:buAutoNum type="arabicPeriod"/>
            </a:pPr>
            <a:r>
              <a:rPr lang="de-DE" dirty="0" smtClean="0"/>
              <a:t>Diskussion</a:t>
            </a:r>
            <a:endParaRPr lang="de-DE" dirty="0"/>
          </a:p>
        </p:txBody>
      </p:sp>
    </p:spTree>
    <p:extLst>
      <p:ext uri="{BB962C8B-B14F-4D97-AF65-F5344CB8AC3E}">
        <p14:creationId xmlns:p14="http://schemas.microsoft.com/office/powerpoint/2010/main" val="3510816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smtClean="0"/>
              <a:t>Diskussion</a:t>
            </a:r>
            <a:endParaRPr lang="de-DE" dirty="0"/>
          </a:p>
        </p:txBody>
      </p:sp>
      <p:sp>
        <p:nvSpPr>
          <p:cNvPr id="15" name="Abgerundete rechteckige Legende 14"/>
          <p:cNvSpPr/>
          <p:nvPr/>
        </p:nvSpPr>
        <p:spPr>
          <a:xfrm>
            <a:off x="3851920" y="3464383"/>
            <a:ext cx="4028230" cy="1381672"/>
          </a:xfrm>
          <a:prstGeom prst="wedgeRoundRectCallout">
            <a:avLst>
              <a:gd name="adj1" fmla="val 61725"/>
              <a:gd name="adj2" fmla="val 19219"/>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defTabSz="457200" fontAlgn="auto">
              <a:spcBef>
                <a:spcPts val="0"/>
              </a:spcBef>
              <a:spcAft>
                <a:spcPts val="0"/>
              </a:spcAft>
            </a:pPr>
            <a:r>
              <a:rPr lang="de-DE" sz="1800" b="1" dirty="0" smtClean="0">
                <a:solidFill>
                  <a:schemeClr val="bg1"/>
                </a:solidFill>
                <a:latin typeface="Calibri"/>
                <a:cs typeface="Calibri"/>
              </a:rPr>
              <a:t>Für die Umsetzung bei meinen Lernenden finde ich/frage ich mich ....</a:t>
            </a:r>
            <a:endParaRPr lang="de-DE" sz="1800" b="1" dirty="0">
              <a:solidFill>
                <a:schemeClr val="bg1"/>
              </a:solidFill>
              <a:latin typeface="Calibri"/>
              <a:cs typeface="Calibri"/>
            </a:endParaRPr>
          </a:p>
        </p:txBody>
      </p:sp>
      <p:sp>
        <p:nvSpPr>
          <p:cNvPr id="16" name="Abgerundete rechteckige Legende 15"/>
          <p:cNvSpPr/>
          <p:nvPr/>
        </p:nvSpPr>
        <p:spPr>
          <a:xfrm>
            <a:off x="1691680" y="5364914"/>
            <a:ext cx="3661572" cy="800390"/>
          </a:xfrm>
          <a:prstGeom prst="wedgeRoundRectCallout">
            <a:avLst>
              <a:gd name="adj1" fmla="val 19133"/>
              <a:gd name="adj2" fmla="val 84840"/>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defTabSz="457200" fontAlgn="auto">
              <a:spcBef>
                <a:spcPts val="0"/>
              </a:spcBef>
              <a:spcAft>
                <a:spcPts val="0"/>
              </a:spcAft>
            </a:pPr>
            <a:r>
              <a:rPr lang="de-DE" sz="1800" b="1" dirty="0" smtClean="0">
                <a:solidFill>
                  <a:schemeClr val="bg1"/>
                </a:solidFill>
                <a:latin typeface="Calibri"/>
                <a:cs typeface="Calibri"/>
              </a:rPr>
              <a:t>Mir ist wichtig geworden, dass ...</a:t>
            </a:r>
            <a:endParaRPr lang="de-DE" sz="1800" b="1" dirty="0">
              <a:solidFill>
                <a:schemeClr val="bg1"/>
              </a:solidFill>
              <a:latin typeface="Calibri"/>
              <a:cs typeface="Calibri"/>
            </a:endParaRPr>
          </a:p>
        </p:txBody>
      </p:sp>
      <p:sp>
        <p:nvSpPr>
          <p:cNvPr id="17" name="Abgerundete rechteckige Legende 16"/>
          <p:cNvSpPr/>
          <p:nvPr/>
        </p:nvSpPr>
        <p:spPr>
          <a:xfrm>
            <a:off x="6444208" y="5364914"/>
            <a:ext cx="997276" cy="800390"/>
          </a:xfrm>
          <a:prstGeom prst="wedgeRoundRectCallout">
            <a:avLst>
              <a:gd name="adj1" fmla="val 19133"/>
              <a:gd name="adj2" fmla="val 84840"/>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r>
              <a:rPr lang="de-DE" sz="1800" b="1" dirty="0" smtClean="0">
                <a:solidFill>
                  <a:schemeClr val="bg1"/>
                </a:solidFill>
                <a:latin typeface="Calibri"/>
                <a:cs typeface="Calibri"/>
              </a:rPr>
              <a:t>...</a:t>
            </a:r>
            <a:endParaRPr lang="de-DE" sz="1800" b="1" dirty="0">
              <a:solidFill>
                <a:schemeClr val="bg1"/>
              </a:solidFill>
              <a:latin typeface="Calibri"/>
              <a:cs typeface="Calibri"/>
            </a:endParaRPr>
          </a:p>
        </p:txBody>
      </p:sp>
      <p:sp>
        <p:nvSpPr>
          <p:cNvPr id="18" name="Abgerundete rechteckige Legende 17"/>
          <p:cNvSpPr/>
          <p:nvPr/>
        </p:nvSpPr>
        <p:spPr>
          <a:xfrm>
            <a:off x="755576" y="3545886"/>
            <a:ext cx="2376264" cy="1049652"/>
          </a:xfrm>
          <a:prstGeom prst="wedgeRoundRectCallout">
            <a:avLst>
              <a:gd name="adj1" fmla="val -62492"/>
              <a:gd name="adj2" fmla="val 26764"/>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defTabSz="457200" fontAlgn="auto">
              <a:spcBef>
                <a:spcPts val="0"/>
              </a:spcBef>
              <a:spcAft>
                <a:spcPts val="0"/>
              </a:spcAft>
            </a:pPr>
            <a:r>
              <a:rPr lang="de-DE" sz="1800" b="1" dirty="0" smtClean="0">
                <a:solidFill>
                  <a:schemeClr val="bg1"/>
                </a:solidFill>
                <a:latin typeface="Calibri"/>
                <a:cs typeface="Calibri"/>
              </a:rPr>
              <a:t>Offen gebliebene Fragen: ...</a:t>
            </a:r>
            <a:endParaRPr lang="de-DE" sz="1800" b="1" dirty="0">
              <a:solidFill>
                <a:schemeClr val="bg1"/>
              </a:solidFill>
              <a:latin typeface="Calibri"/>
              <a:cs typeface="Calibri"/>
            </a:endParaRPr>
          </a:p>
        </p:txBody>
      </p:sp>
      <p:pic>
        <p:nvPicPr>
          <p:cNvPr id="4" name="Bild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000" y="1123200"/>
            <a:ext cx="6642100" cy="2120900"/>
          </a:xfrm>
          <a:prstGeom prst="rect">
            <a:avLst/>
          </a:prstGeom>
          <a:effectLst>
            <a:glow rad="63500">
              <a:schemeClr val="accent5">
                <a:satMod val="175000"/>
                <a:alpha val="40000"/>
              </a:schemeClr>
            </a:glow>
          </a:effectLst>
        </p:spPr>
      </p:pic>
    </p:spTree>
    <p:extLst>
      <p:ext uri="{BB962C8B-B14F-4D97-AF65-F5344CB8AC3E}">
        <p14:creationId xmlns:p14="http://schemas.microsoft.com/office/powerpoint/2010/main" val="47952198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4"/>
          <p:cNvSpPr>
            <a:spLocks noGrp="1"/>
          </p:cNvSpPr>
          <p:nvPr>
            <p:ph idx="17"/>
          </p:nvPr>
        </p:nvSpPr>
        <p:spPr>
          <a:xfrm>
            <a:off x="324000" y="1124744"/>
            <a:ext cx="8427398" cy="288032"/>
          </a:xfrm>
          <a:prstGeom prst="rect">
            <a:avLst/>
          </a:prstGeom>
        </p:spPr>
        <p:txBody>
          <a:bodyPr/>
          <a:lstStyle/>
          <a:p>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5" name="Titel 4"/>
          <p:cNvSpPr>
            <a:spLocks noGrp="1"/>
          </p:cNvSpPr>
          <p:nvPr>
            <p:ph type="title"/>
          </p:nvPr>
        </p:nvSpPr>
        <p:spPr/>
        <p:txBody>
          <a:bodyPr>
            <a:normAutofit fontScale="90000"/>
          </a:bodyPr>
          <a:lstStyle/>
          <a:p>
            <a:r>
              <a:rPr lang="de-DE" dirty="0"/>
              <a:t>Hinweise zu den </a:t>
            </a:r>
            <a:r>
              <a:rPr lang="de-DE" dirty="0" smtClean="0"/>
              <a:t>Lizenzbedingungen</a:t>
            </a:r>
            <a:endParaRPr lang="de-DE" dirty="0"/>
          </a:p>
        </p:txBody>
      </p:sp>
      <p:sp>
        <p:nvSpPr>
          <p:cNvPr id="13" name="Inhaltsplatzhalter 2"/>
          <p:cNvSpPr>
            <a:spLocks noGrp="1"/>
          </p:cNvSpPr>
          <p:nvPr>
            <p:ph idx="1"/>
          </p:nvPr>
        </p:nvSpPr>
        <p:spPr/>
        <p:txBody>
          <a:bodyPr>
            <a:normAutofit/>
          </a:bodyPr>
          <a:lstStyle/>
          <a:p>
            <a:pPr marL="0" indent="0">
              <a:buNone/>
            </a:pPr>
            <a:r>
              <a:rPr lang="de-DE" sz="1600" dirty="0" smtClean="0"/>
              <a:t>Dieses Material wurde durch das Deutsche Zentrum für Lehrerbildung Mathematik (DZLM) konzipiert und kann, soweit nicht anderweitig gekennzeichnet, unter der </a:t>
            </a:r>
            <a:r>
              <a:rPr lang="de-DE" sz="1600" dirty="0" smtClean="0">
                <a:solidFill>
                  <a:schemeClr val="tx2"/>
                </a:solidFill>
                <a:hlinkClick r:id="rId2"/>
              </a:rPr>
              <a:t>Creative </a:t>
            </a:r>
            <a:r>
              <a:rPr lang="de-DE" sz="1600" dirty="0">
                <a:solidFill>
                  <a:schemeClr val="tx2"/>
                </a:solidFill>
                <a:hlinkClick r:id="rId2"/>
              </a:rPr>
              <a:t>Commons Namensnennung </a:t>
            </a:r>
            <a:r>
              <a:rPr lang="de-DE" sz="1600" dirty="0" smtClean="0">
                <a:solidFill>
                  <a:schemeClr val="tx2"/>
                </a:solidFill>
                <a:hlinkClick r:id="rId2"/>
              </a:rPr>
              <a:t>– </a:t>
            </a:r>
            <a:r>
              <a:rPr lang="de-DE" sz="1600" dirty="0">
                <a:solidFill>
                  <a:schemeClr val="tx2"/>
                </a:solidFill>
                <a:hlinkClick r:id="rId2"/>
              </a:rPr>
              <a:t>Weitergabe unter gleichen Bedingungen 4.0 </a:t>
            </a:r>
            <a:r>
              <a:rPr lang="de-DE" sz="1600" dirty="0" smtClean="0">
                <a:solidFill>
                  <a:schemeClr val="tx2"/>
                </a:solidFill>
                <a:hlinkClick r:id="rId2"/>
              </a:rPr>
              <a:t>Internationale Lizenz</a:t>
            </a:r>
            <a:r>
              <a:rPr lang="de-DE" sz="1600" dirty="0">
                <a:solidFill>
                  <a:schemeClr val="tx2"/>
                </a:solidFill>
              </a:rPr>
              <a:t> </a:t>
            </a:r>
            <a:r>
              <a:rPr lang="de-DE" sz="1600" dirty="0" smtClean="0"/>
              <a:t>weiterverwendet werden.</a:t>
            </a:r>
          </a:p>
          <a:p>
            <a:pPr marL="0" indent="0">
              <a:buNone/>
            </a:pPr>
            <a:endParaRPr lang="de-DE" sz="1600" dirty="0"/>
          </a:p>
          <a:p>
            <a:pPr marL="0" indent="0">
              <a:buNone/>
            </a:pPr>
            <a:r>
              <a:rPr lang="de-DE" sz="1600" dirty="0" smtClean="0"/>
              <a:t>An der Erstellung des Materials haben die folgenden Personen mitgewirkt:</a:t>
            </a:r>
            <a:br>
              <a:rPr lang="de-DE" sz="1600" dirty="0" smtClean="0"/>
            </a:br>
            <a:r>
              <a:rPr lang="de-DE" sz="1600" dirty="0" smtClean="0"/>
              <a:t>Dr. Kathrin Akinwunmi | TU Dortmund, </a:t>
            </a:r>
            <a:br>
              <a:rPr lang="de-DE" sz="1600" dirty="0" smtClean="0"/>
            </a:br>
            <a:r>
              <a:rPr lang="de-DE" sz="1600" dirty="0" smtClean="0"/>
              <a:t>Prof. Dr. Marcus Nührenbörger </a:t>
            </a:r>
            <a:r>
              <a:rPr lang="de-DE" sz="1600" dirty="0"/>
              <a:t>| </a:t>
            </a:r>
            <a:r>
              <a:rPr lang="de-DE" sz="1600" dirty="0" smtClean="0"/>
              <a:t>TU Dortmund</a:t>
            </a:r>
            <a:endParaRPr lang="de-DE" sz="1600" dirty="0"/>
          </a:p>
          <a:p>
            <a:pPr marL="0" indent="0">
              <a:buNone/>
            </a:pPr>
            <a:r>
              <a:rPr lang="de-DE" sz="1600" dirty="0" smtClean="0"/>
              <a:t>Bildnachweise und Zitatquellen finden Sie auf den jeweiligen Folien bzw. Zusatzmaterialien.</a:t>
            </a:r>
          </a:p>
          <a:p>
            <a:pPr marL="0" indent="0">
              <a:buNone/>
            </a:pPr>
            <a:endParaRPr lang="de-DE" sz="1600" dirty="0" smtClean="0"/>
          </a:p>
          <a:p>
            <a:pPr marL="0" indent="0">
              <a:buNone/>
            </a:pPr>
            <a:endParaRPr lang="de-DE" sz="1600" dirty="0"/>
          </a:p>
          <a:p>
            <a:pPr marL="0" indent="0">
              <a:buNone/>
            </a:pPr>
            <a:r>
              <a:rPr lang="de-DE" sz="1600" dirty="0" smtClean="0"/>
              <a:t>Weitere Hinweise und Informationen zum DZLM finden Sie unter </a:t>
            </a:r>
            <a:r>
              <a:rPr lang="de-DE" sz="1600" dirty="0" smtClean="0">
                <a:solidFill>
                  <a:schemeClr val="tx2"/>
                </a:solidFill>
                <a:hlinkClick r:id="rId3"/>
              </a:rPr>
              <a:t>dzlm.de</a:t>
            </a:r>
            <a:r>
              <a:rPr lang="de-DE" sz="1600" dirty="0" smtClean="0">
                <a:hlinkClick r:id="rId3"/>
              </a:rPr>
              <a:t>.</a:t>
            </a:r>
            <a:endParaRPr lang="de-DE" sz="1600" dirty="0" smtClean="0"/>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pic>
        <p:nvPicPr>
          <p:cNvPr id="9" name="Grafik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8344" y="521876"/>
            <a:ext cx="1166518" cy="420712"/>
          </a:xfrm>
          <a:prstGeom prst="rect">
            <a:avLst/>
          </a:prstGeom>
        </p:spPr>
      </p:pic>
    </p:spTree>
    <p:extLst>
      <p:ext uri="{BB962C8B-B14F-4D97-AF65-F5344CB8AC3E}">
        <p14:creationId xmlns:p14="http://schemas.microsoft.com/office/powerpoint/2010/main" val="813251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le 5"/>
          <p:cNvGraphicFramePr>
            <a:graphicFrameLocks noGrp="1"/>
          </p:cNvGraphicFramePr>
          <p:nvPr>
            <p:extLst>
              <p:ext uri="{D42A27DB-BD31-4B8C-83A1-F6EECF244321}">
                <p14:modId xmlns:p14="http://schemas.microsoft.com/office/powerpoint/2010/main" val="2356464082"/>
              </p:ext>
            </p:extLst>
          </p:nvPr>
        </p:nvGraphicFramePr>
        <p:xfrm>
          <a:off x="323528" y="1123200"/>
          <a:ext cx="8352928" cy="4859240"/>
        </p:xfrm>
        <a:graphic>
          <a:graphicData uri="http://schemas.openxmlformats.org/drawingml/2006/table">
            <a:tbl>
              <a:tblPr firstRow="1" bandRow="1">
                <a:tableStyleId>{5940675A-B579-460E-94D1-54222C63F5DA}</a:tableStyleId>
              </a:tblPr>
              <a:tblGrid>
                <a:gridCol w="1152129">
                  <a:extLst>
                    <a:ext uri="{9D8B030D-6E8A-4147-A177-3AD203B41FA5}">
                      <a16:colId xmlns:a16="http://schemas.microsoft.com/office/drawing/2014/main" xmlns="" val="20000"/>
                    </a:ext>
                  </a:extLst>
                </a:gridCol>
                <a:gridCol w="4248471">
                  <a:extLst>
                    <a:ext uri="{9D8B030D-6E8A-4147-A177-3AD203B41FA5}">
                      <a16:colId xmlns:a16="http://schemas.microsoft.com/office/drawing/2014/main" xmlns="" val="20001"/>
                    </a:ext>
                  </a:extLst>
                </a:gridCol>
                <a:gridCol w="2952328">
                  <a:extLst>
                    <a:ext uri="{9D8B030D-6E8A-4147-A177-3AD203B41FA5}">
                      <a16:colId xmlns:a16="http://schemas.microsoft.com/office/drawing/2014/main" xmlns="" val="20002"/>
                    </a:ext>
                  </a:extLst>
                </a:gridCol>
              </a:tblGrid>
              <a:tr h="409160">
                <a:tc>
                  <a:txBody>
                    <a:bodyPr/>
                    <a:lstStyle/>
                    <a:p>
                      <a:r>
                        <a:rPr lang="de-DE" dirty="0" smtClean="0">
                          <a:latin typeface="Calibri" charset="0"/>
                          <a:ea typeface="Calibri" charset="0"/>
                          <a:cs typeface="Calibri" charset="0"/>
                        </a:rPr>
                        <a:t> </a:t>
                      </a:r>
                      <a:r>
                        <a:rPr lang="de-DE" sz="2000" b="1" dirty="0" smtClean="0">
                          <a:latin typeface="Calibri" charset="0"/>
                          <a:ea typeface="Calibri" charset="0"/>
                          <a:cs typeface="Calibri" charset="0"/>
                        </a:rPr>
                        <a:t> 7</a:t>
                      </a:r>
                      <a:endParaRPr lang="de-DE" b="1" dirty="0">
                        <a:latin typeface="Calibri" charset="0"/>
                        <a:ea typeface="Calibri" charset="0"/>
                        <a:cs typeface="Calibri" charset="0"/>
                      </a:endParaRPr>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de-DE" sz="2000" dirty="0" smtClean="0">
                          <a:latin typeface="Calibri" charset="0"/>
                          <a:ea typeface="Calibri" charset="0"/>
                          <a:cs typeface="Calibri" charset="0"/>
                        </a:rPr>
                        <a:t>Statisch</a:t>
                      </a:r>
                      <a:endParaRPr lang="de-DE" sz="2000" dirty="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de-DE" sz="2000" dirty="0" smtClean="0">
                          <a:latin typeface="Calibri" charset="0"/>
                          <a:ea typeface="Calibri" charset="0"/>
                          <a:cs typeface="Calibri" charset="0"/>
                        </a:rPr>
                        <a:t>Dynamisch</a:t>
                      </a:r>
                      <a:endParaRPr lang="de-DE" sz="2000" dirty="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504539">
                <a:tc>
                  <a:txBody>
                    <a:bodyPr/>
                    <a:lstStyle/>
                    <a:p>
                      <a:pPr algn="r"/>
                      <a:endParaRPr lang="de-DE" sz="2000" dirty="0" smtClean="0">
                        <a:latin typeface="Calibri" charset="0"/>
                        <a:ea typeface="Calibri" charset="0"/>
                        <a:cs typeface="Calibri" charset="0"/>
                      </a:endParaRPr>
                    </a:p>
                    <a:p>
                      <a:pPr algn="r"/>
                      <a:endParaRPr lang="de-DE" sz="2000" dirty="0" smtClean="0">
                        <a:latin typeface="Calibri" charset="0"/>
                        <a:ea typeface="Calibri" charset="0"/>
                        <a:cs typeface="Calibri" charset="0"/>
                      </a:endParaRPr>
                    </a:p>
                    <a:p>
                      <a:pPr algn="r"/>
                      <a:r>
                        <a:rPr lang="de-DE" sz="2000" i="1" dirty="0" smtClean="0">
                          <a:solidFill>
                            <a:schemeClr val="tx2"/>
                          </a:solidFill>
                          <a:latin typeface="Calibri" charset="0"/>
                          <a:ea typeface="Calibri" charset="0"/>
                          <a:cs typeface="Calibri" charset="0"/>
                        </a:rPr>
                        <a:t>kardinal:</a:t>
                      </a:r>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de-DE" sz="2000" b="1" dirty="0" smtClean="0">
                          <a:latin typeface="Calibri" charset="0"/>
                          <a:ea typeface="Calibri" charset="0"/>
                          <a:cs typeface="Calibri" charset="0"/>
                        </a:rPr>
                        <a:t>Wie viele:</a:t>
                      </a:r>
                    </a:p>
                    <a:p>
                      <a:endParaRPr lang="de-DE" sz="2000" dirty="0" smtClean="0">
                        <a:latin typeface="Calibri" charset="0"/>
                        <a:ea typeface="Calibri" charset="0"/>
                        <a:cs typeface="Calibri" charset="0"/>
                      </a:endParaRPr>
                    </a:p>
                    <a:p>
                      <a:endParaRPr lang="de-DE" sz="2000" dirty="0" smtClean="0">
                        <a:latin typeface="Calibri" charset="0"/>
                        <a:ea typeface="Calibri" charset="0"/>
                        <a:cs typeface="Calibri" charset="0"/>
                      </a:endParaRPr>
                    </a:p>
                    <a:p>
                      <a:endParaRPr lang="de-DE" sz="2000" dirty="0" smtClean="0">
                        <a:latin typeface="Calibri" charset="0"/>
                        <a:ea typeface="Calibri" charset="0"/>
                        <a:cs typeface="Calibri" charset="0"/>
                      </a:endParaRPr>
                    </a:p>
                    <a:p>
                      <a:endParaRPr lang="de-DE" sz="2000" dirty="0" smtClean="0">
                        <a:latin typeface="Calibri" charset="0"/>
                        <a:ea typeface="Calibri" charset="0"/>
                        <a:cs typeface="Calibri" charset="0"/>
                      </a:endParaRPr>
                    </a:p>
                    <a:p>
                      <a:r>
                        <a:rPr lang="de-DE" sz="2000" dirty="0" smtClean="0">
                          <a:latin typeface="Calibri" charset="0"/>
                          <a:ea typeface="Calibri" charset="0"/>
                          <a:cs typeface="Calibri" charset="0"/>
                        </a:rPr>
                        <a:t>7 Plättchen sind blau.</a:t>
                      </a:r>
                    </a:p>
                    <a:p>
                      <a:endParaRPr lang="de-DE" sz="2000" dirty="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069781">
                <a:tc>
                  <a:txBody>
                    <a:bodyPr/>
                    <a:lstStyle/>
                    <a:p>
                      <a:pPr algn="r"/>
                      <a:endParaRPr lang="de-DE" sz="2000" dirty="0" smtClean="0">
                        <a:latin typeface="Calibri" charset="0"/>
                        <a:ea typeface="Calibri" charset="0"/>
                        <a:cs typeface="Calibri" charset="0"/>
                      </a:endParaRPr>
                    </a:p>
                    <a:p>
                      <a:pPr algn="r"/>
                      <a:endParaRPr lang="de-DE" sz="2000" dirty="0" smtClean="0">
                        <a:latin typeface="Calibri" charset="0"/>
                        <a:ea typeface="Calibri" charset="0"/>
                        <a:cs typeface="Calibri" charset="0"/>
                      </a:endParaRPr>
                    </a:p>
                    <a:p>
                      <a:pPr algn="r"/>
                      <a:endParaRPr lang="de-DE" sz="2000" dirty="0" smtClean="0">
                        <a:latin typeface="Calibri" charset="0"/>
                        <a:ea typeface="Calibri" charset="0"/>
                        <a:cs typeface="Calibri" charset="0"/>
                      </a:endParaRPr>
                    </a:p>
                    <a:p>
                      <a:pPr algn="r"/>
                      <a:r>
                        <a:rPr lang="de-DE" sz="2000" i="1" dirty="0" smtClean="0">
                          <a:solidFill>
                            <a:schemeClr val="tx2"/>
                          </a:solidFill>
                          <a:latin typeface="Calibri" charset="0"/>
                          <a:ea typeface="Calibri" charset="0"/>
                          <a:cs typeface="Calibri" charset="0"/>
                        </a:rPr>
                        <a:t>ordinal:</a:t>
                      </a:r>
                      <a:endParaRPr lang="de-DE" sz="2000" i="1" dirty="0">
                        <a:solidFill>
                          <a:schemeClr val="tx2"/>
                        </a:solidFill>
                        <a:latin typeface="Calibri" charset="0"/>
                        <a:ea typeface="Calibri" charset="0"/>
                        <a:cs typeface="Calibri" charset="0"/>
                      </a:endParaRPr>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r>
                        <a:rPr lang="de-DE" sz="2000" b="1" dirty="0" smtClean="0">
                          <a:latin typeface="Calibri" charset="0"/>
                          <a:ea typeface="Calibri" charset="0"/>
                          <a:cs typeface="Calibri" charset="0"/>
                        </a:rPr>
                        <a:t>Der wievielte:</a:t>
                      </a:r>
                    </a:p>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r>
                        <a:rPr lang="de-DE" sz="2000" b="1" dirty="0" smtClean="0">
                          <a:latin typeface="Calibri" charset="0"/>
                          <a:ea typeface="Calibri" charset="0"/>
                          <a:cs typeface="Calibri" charset="0"/>
                        </a:rPr>
                        <a:t>                                      </a:t>
                      </a:r>
                      <a:endParaRPr lang="de-DE" sz="2000" b="0" dirty="0" smtClean="0">
                        <a:latin typeface="Calibri" charset="0"/>
                        <a:ea typeface="Calibri" charset="0"/>
                        <a:cs typeface="Calibri" charset="0"/>
                      </a:endParaRPr>
                    </a:p>
                    <a:p>
                      <a:endParaRPr lang="de-DE" sz="2000" b="0" dirty="0" smtClean="0">
                        <a:latin typeface="Calibri" charset="0"/>
                        <a:ea typeface="Calibri" charset="0"/>
                        <a:cs typeface="Calibri" charset="0"/>
                      </a:endParaRPr>
                    </a:p>
                    <a:p>
                      <a:r>
                        <a:rPr lang="de-DE" sz="2000" b="0" dirty="0" smtClean="0">
                          <a:latin typeface="Calibri" charset="0"/>
                          <a:ea typeface="Calibri" charset="0"/>
                          <a:cs typeface="Calibri" charset="0"/>
                        </a:rPr>
                        <a:t>Das 7. Plättchen ist rot.</a:t>
                      </a:r>
                    </a:p>
                    <a:p>
                      <a:endParaRPr lang="de-DE" sz="2000" b="0" dirty="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endParaRPr lang="de-DE" sz="2000" b="1" dirty="0" smtClean="0">
                        <a:latin typeface="Calibri" charset="0"/>
                        <a:ea typeface="Calibri" charset="0"/>
                        <a:cs typeface="Calibri" charset="0"/>
                      </a:endParaRPr>
                    </a:p>
                    <a:p>
                      <a:endParaRPr lang="de-DE" sz="2000" b="1" dirty="0">
                        <a:latin typeface="Calibri" charset="0"/>
                        <a:ea typeface="Calibri" charset="0"/>
                        <a:cs typeface="Calibri"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3" name="Titel 2"/>
          <p:cNvSpPr>
            <a:spLocks noGrp="1"/>
          </p:cNvSpPr>
          <p:nvPr>
            <p:ph type="title"/>
          </p:nvPr>
        </p:nvSpPr>
        <p:spPr/>
        <p:txBody>
          <a:bodyPr>
            <a:normAutofit fontScale="90000"/>
          </a:bodyPr>
          <a:lstStyle/>
          <a:p>
            <a:r>
              <a:rPr lang="de-DE" dirty="0" smtClean="0"/>
              <a:t>1 Zahlaspekte</a:t>
            </a:r>
            <a:endParaRPr lang="de-DE" dirty="0"/>
          </a:p>
        </p:txBody>
      </p:sp>
      <p:pic>
        <p:nvPicPr>
          <p:cNvPr id="14" name="Grafik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988840"/>
            <a:ext cx="2495550" cy="552450"/>
          </a:xfrm>
          <a:prstGeom prst="rect">
            <a:avLst/>
          </a:prstGeom>
        </p:spPr>
      </p:pic>
      <p:pic>
        <p:nvPicPr>
          <p:cNvPr id="16" name="Grafik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8144" y="4234036"/>
            <a:ext cx="2362200" cy="419100"/>
          </a:xfrm>
          <a:prstGeom prst="rect">
            <a:avLst/>
          </a:prstGeom>
        </p:spPr>
      </p:pic>
      <p:pic>
        <p:nvPicPr>
          <p:cNvPr id="17" name="Grafik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38250" y="4267572"/>
            <a:ext cx="4113870" cy="407987"/>
          </a:xfrm>
          <a:prstGeom prst="rect">
            <a:avLst/>
          </a:prstGeom>
        </p:spPr>
      </p:pic>
      <p:grpSp>
        <p:nvGrpSpPr>
          <p:cNvPr id="12" name="Group 509"/>
          <p:cNvGrpSpPr/>
          <p:nvPr/>
        </p:nvGrpSpPr>
        <p:grpSpPr>
          <a:xfrm>
            <a:off x="5868144" y="2038342"/>
            <a:ext cx="2288548" cy="230778"/>
            <a:chOff x="0" y="0"/>
            <a:chExt cx="2288546" cy="230776"/>
          </a:xfrm>
        </p:grpSpPr>
        <p:sp>
          <p:nvSpPr>
            <p:cNvPr id="13" name="Shape 501"/>
            <p:cNvSpPr/>
            <p:nvPr/>
          </p:nvSpPr>
          <p:spPr>
            <a:xfrm>
              <a:off x="0" y="0"/>
              <a:ext cx="228600" cy="228600"/>
            </a:xfrm>
            <a:prstGeom prst="ellipse">
              <a:avLst/>
            </a:prstGeom>
            <a:solidFill>
              <a:srgbClr val="FFFF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18" name="Group 508"/>
            <p:cNvGrpSpPr/>
            <p:nvPr/>
          </p:nvGrpSpPr>
          <p:grpSpPr>
            <a:xfrm>
              <a:off x="320046" y="2176"/>
              <a:ext cx="1968501" cy="228601"/>
              <a:chOff x="317500" y="0"/>
              <a:chExt cx="1968500" cy="228600"/>
            </a:xfrm>
          </p:grpSpPr>
          <p:sp>
            <p:nvSpPr>
              <p:cNvPr id="19" name="Shape 502"/>
              <p:cNvSpPr/>
              <p:nvPr/>
            </p:nvSpPr>
            <p:spPr>
              <a:xfrm>
                <a:off x="952500" y="0"/>
                <a:ext cx="228600" cy="228600"/>
              </a:xfrm>
              <a:prstGeom prst="ellipse">
                <a:avLst/>
              </a:prstGeom>
              <a:solidFill>
                <a:srgbClr val="FFFF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0" name="Shape 503"/>
              <p:cNvSpPr/>
              <p:nvPr/>
            </p:nvSpPr>
            <p:spPr>
              <a:xfrm>
                <a:off x="1739900" y="0"/>
                <a:ext cx="228600" cy="228600"/>
              </a:xfrm>
              <a:prstGeom prst="ellipse">
                <a:avLst/>
              </a:prstGeom>
              <a:solidFill>
                <a:srgbClr val="FFFF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 name="Shape 504"/>
              <p:cNvSpPr/>
              <p:nvPr/>
            </p:nvSpPr>
            <p:spPr>
              <a:xfrm>
                <a:off x="2057400" y="0"/>
                <a:ext cx="228600" cy="228600"/>
              </a:xfrm>
              <a:prstGeom prst="ellipse">
                <a:avLst/>
              </a:prstGeom>
              <a:solidFill>
                <a:srgbClr val="FFFF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 name="Shape 505"/>
              <p:cNvSpPr/>
              <p:nvPr/>
            </p:nvSpPr>
            <p:spPr>
              <a:xfrm>
                <a:off x="1270000" y="0"/>
                <a:ext cx="228600" cy="228600"/>
              </a:xfrm>
              <a:prstGeom prst="ellipse">
                <a:avLst/>
              </a:prstGeom>
              <a:solidFill>
                <a:srgbClr val="FFFF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3" name="Shape 506"/>
              <p:cNvSpPr/>
              <p:nvPr/>
            </p:nvSpPr>
            <p:spPr>
              <a:xfrm>
                <a:off x="317500" y="0"/>
                <a:ext cx="228600" cy="228600"/>
              </a:xfrm>
              <a:prstGeom prst="ellipse">
                <a:avLst/>
              </a:prstGeom>
              <a:solidFill>
                <a:srgbClr val="FFFF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4" name="Shape 507"/>
              <p:cNvSpPr/>
              <p:nvPr/>
            </p:nvSpPr>
            <p:spPr>
              <a:xfrm>
                <a:off x="635000" y="0"/>
                <a:ext cx="228600" cy="228600"/>
              </a:xfrm>
              <a:prstGeom prst="ellipse">
                <a:avLst/>
              </a:prstGeom>
              <a:solidFill>
                <a:srgbClr val="FFFF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sp>
        <p:nvSpPr>
          <p:cNvPr id="27" name="Shape 522"/>
          <p:cNvSpPr/>
          <p:nvPr/>
        </p:nvSpPr>
        <p:spPr>
          <a:xfrm>
            <a:off x="6507891" y="2043479"/>
            <a:ext cx="228601" cy="228600"/>
          </a:xfrm>
          <a:prstGeom prst="ellipse">
            <a:avLst/>
          </a:prstGeom>
          <a:solidFill>
            <a:srgbClr val="C00000"/>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9" name="Shape 524"/>
          <p:cNvSpPr/>
          <p:nvPr/>
        </p:nvSpPr>
        <p:spPr>
          <a:xfrm>
            <a:off x="6192277" y="2043479"/>
            <a:ext cx="228601" cy="228600"/>
          </a:xfrm>
          <a:prstGeom prst="ellipse">
            <a:avLst/>
          </a:prstGeom>
          <a:solidFill>
            <a:srgbClr val="C00000"/>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3" name="Shape 528"/>
          <p:cNvSpPr/>
          <p:nvPr/>
        </p:nvSpPr>
        <p:spPr>
          <a:xfrm>
            <a:off x="5868144" y="2038343"/>
            <a:ext cx="228601" cy="228600"/>
          </a:xfrm>
          <a:prstGeom prst="ellipse">
            <a:avLst/>
          </a:prstGeom>
          <a:solidFill>
            <a:srgbClr val="C00000"/>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solidFill>
                <a:srgbClr val="C00000"/>
              </a:solidFill>
            </a:endParaRPr>
          </a:p>
        </p:txBody>
      </p:sp>
      <p:sp>
        <p:nvSpPr>
          <p:cNvPr id="2" name="Rechteck 1"/>
          <p:cNvSpPr/>
          <p:nvPr/>
        </p:nvSpPr>
        <p:spPr>
          <a:xfrm>
            <a:off x="5742971" y="1516722"/>
            <a:ext cx="970458" cy="400110"/>
          </a:xfrm>
          <a:prstGeom prst="rect">
            <a:avLst/>
          </a:prstGeom>
        </p:spPr>
        <p:txBody>
          <a:bodyPr wrap="none">
            <a:spAutoFit/>
          </a:bodyPr>
          <a:lstStyle/>
          <a:p>
            <a:r>
              <a:rPr lang="de-DE" sz="2000" b="1" dirty="0">
                <a:latin typeface="Calibri" charset="0"/>
                <a:ea typeface="Calibri" charset="0"/>
                <a:cs typeface="Calibri" charset="0"/>
              </a:rPr>
              <a:t>Zählen:</a:t>
            </a:r>
          </a:p>
        </p:txBody>
      </p:sp>
      <p:sp>
        <p:nvSpPr>
          <p:cNvPr id="5" name="Rechteck 4"/>
          <p:cNvSpPr/>
          <p:nvPr/>
        </p:nvSpPr>
        <p:spPr>
          <a:xfrm>
            <a:off x="5711740" y="2812819"/>
            <a:ext cx="718466" cy="369332"/>
          </a:xfrm>
          <a:prstGeom prst="rect">
            <a:avLst/>
          </a:prstGeom>
        </p:spPr>
        <p:txBody>
          <a:bodyPr wrap="none">
            <a:spAutoFit/>
          </a:bodyPr>
          <a:lstStyle/>
          <a:p>
            <a:r>
              <a:rPr lang="de-DE" sz="1800" dirty="0">
                <a:latin typeface="Calibri" charset="0"/>
                <a:ea typeface="Calibri" charset="0"/>
                <a:cs typeface="Calibri" charset="0"/>
              </a:rPr>
              <a:t>„eins,</a:t>
            </a:r>
            <a:endParaRPr lang="de-DE" sz="1800" dirty="0"/>
          </a:p>
        </p:txBody>
      </p:sp>
      <p:sp>
        <p:nvSpPr>
          <p:cNvPr id="7" name="Rechteck 6"/>
          <p:cNvSpPr/>
          <p:nvPr/>
        </p:nvSpPr>
        <p:spPr>
          <a:xfrm>
            <a:off x="6346092" y="2808083"/>
            <a:ext cx="662617" cy="369332"/>
          </a:xfrm>
          <a:prstGeom prst="rect">
            <a:avLst/>
          </a:prstGeom>
        </p:spPr>
        <p:txBody>
          <a:bodyPr wrap="none">
            <a:spAutoFit/>
          </a:bodyPr>
          <a:lstStyle/>
          <a:p>
            <a:r>
              <a:rPr lang="de-DE" sz="1800" dirty="0">
                <a:latin typeface="Calibri" charset="0"/>
                <a:ea typeface="Calibri" charset="0"/>
                <a:cs typeface="Calibri" charset="0"/>
              </a:rPr>
              <a:t>zwei,</a:t>
            </a:r>
            <a:endParaRPr lang="de-DE" sz="1800" dirty="0"/>
          </a:p>
        </p:txBody>
      </p:sp>
      <p:sp>
        <p:nvSpPr>
          <p:cNvPr id="8" name="Rechteck 7"/>
          <p:cNvSpPr/>
          <p:nvPr/>
        </p:nvSpPr>
        <p:spPr>
          <a:xfrm>
            <a:off x="6905766" y="2812819"/>
            <a:ext cx="927049" cy="369332"/>
          </a:xfrm>
          <a:prstGeom prst="rect">
            <a:avLst/>
          </a:prstGeom>
        </p:spPr>
        <p:txBody>
          <a:bodyPr wrap="none">
            <a:spAutoFit/>
          </a:bodyPr>
          <a:lstStyle/>
          <a:p>
            <a:pPr lvl="0" defTabSz="457200" eaLnBrk="1" fontAlgn="auto" hangingPunct="1">
              <a:spcBef>
                <a:spcPts val="0"/>
              </a:spcBef>
              <a:spcAft>
                <a:spcPts val="0"/>
              </a:spcAft>
              <a:defRPr/>
            </a:pPr>
            <a:r>
              <a:rPr lang="de-DE" sz="1800" dirty="0">
                <a:latin typeface="Calibri" charset="0"/>
                <a:ea typeface="Calibri" charset="0"/>
                <a:cs typeface="Calibri" charset="0"/>
              </a:rPr>
              <a:t>drei ... “</a:t>
            </a:r>
          </a:p>
        </p:txBody>
      </p:sp>
      <p:sp>
        <p:nvSpPr>
          <p:cNvPr id="34" name="Rechteck 33"/>
          <p:cNvSpPr/>
          <p:nvPr/>
        </p:nvSpPr>
        <p:spPr>
          <a:xfrm>
            <a:off x="5737248" y="3789040"/>
            <a:ext cx="970458" cy="400110"/>
          </a:xfrm>
          <a:prstGeom prst="rect">
            <a:avLst/>
          </a:prstGeom>
        </p:spPr>
        <p:txBody>
          <a:bodyPr wrap="none">
            <a:spAutoFit/>
          </a:bodyPr>
          <a:lstStyle/>
          <a:p>
            <a:r>
              <a:rPr lang="de-DE" sz="2000" b="1" dirty="0">
                <a:latin typeface="Calibri" charset="0"/>
                <a:ea typeface="Calibri" charset="0"/>
                <a:cs typeface="Calibri" charset="0"/>
              </a:rPr>
              <a:t>Zählen:</a:t>
            </a:r>
          </a:p>
        </p:txBody>
      </p:sp>
      <p:sp>
        <p:nvSpPr>
          <p:cNvPr id="35" name="Rechteck 34"/>
          <p:cNvSpPr/>
          <p:nvPr/>
        </p:nvSpPr>
        <p:spPr>
          <a:xfrm>
            <a:off x="5757658" y="5261138"/>
            <a:ext cx="2166812" cy="400110"/>
          </a:xfrm>
          <a:prstGeom prst="rect">
            <a:avLst/>
          </a:prstGeom>
        </p:spPr>
        <p:txBody>
          <a:bodyPr wrap="none">
            <a:spAutoFit/>
          </a:bodyPr>
          <a:lstStyle/>
          <a:p>
            <a:r>
              <a:rPr lang="de-DE" sz="2000" dirty="0">
                <a:latin typeface="Calibri" charset="0"/>
                <a:ea typeface="Calibri" charset="0"/>
                <a:cs typeface="Calibri" charset="0"/>
              </a:rPr>
              <a:t>„</a:t>
            </a:r>
            <a:r>
              <a:rPr lang="de-DE" sz="2000" dirty="0">
                <a:solidFill>
                  <a:srgbClr val="0070C0"/>
                </a:solidFill>
                <a:latin typeface="Calibri" charset="0"/>
                <a:ea typeface="Calibri" charset="0"/>
                <a:cs typeface="Calibri" charset="0"/>
              </a:rPr>
              <a:t>eins, </a:t>
            </a:r>
            <a:r>
              <a:rPr lang="de-DE" sz="2000" dirty="0">
                <a:solidFill>
                  <a:srgbClr val="00B050"/>
                </a:solidFill>
                <a:latin typeface="Calibri" charset="0"/>
                <a:ea typeface="Calibri" charset="0"/>
                <a:cs typeface="Calibri" charset="0"/>
              </a:rPr>
              <a:t>zwei, </a:t>
            </a:r>
            <a:r>
              <a:rPr lang="de-DE" sz="2000" dirty="0">
                <a:solidFill>
                  <a:srgbClr val="C00000"/>
                </a:solidFill>
                <a:latin typeface="Calibri" charset="0"/>
                <a:ea typeface="Calibri" charset="0"/>
                <a:cs typeface="Calibri" charset="0"/>
              </a:rPr>
              <a:t>drei</a:t>
            </a:r>
            <a:r>
              <a:rPr lang="de-DE" sz="2000" dirty="0">
                <a:solidFill>
                  <a:schemeClr val="accent2">
                    <a:lumMod val="75000"/>
                  </a:schemeClr>
                </a:solidFill>
                <a:latin typeface="Calibri" charset="0"/>
                <a:ea typeface="Calibri" charset="0"/>
                <a:cs typeface="Calibri" charset="0"/>
              </a:rPr>
              <a:t> </a:t>
            </a:r>
            <a:r>
              <a:rPr lang="de-DE" sz="2000" dirty="0">
                <a:latin typeface="Calibri" charset="0"/>
                <a:ea typeface="Calibri" charset="0"/>
                <a:cs typeface="Calibri" charset="0"/>
              </a:rPr>
              <a:t>...“</a:t>
            </a:r>
          </a:p>
        </p:txBody>
      </p:sp>
    </p:spTree>
    <p:extLst>
      <p:ext uri="{BB962C8B-B14F-4D97-AF65-F5344CB8AC3E}">
        <p14:creationId xmlns:p14="http://schemas.microsoft.com/office/powerpoint/2010/main" val="1985450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animBg="1"/>
      <p:bldP spid="33" grpId="0" animBg="1"/>
      <p:bldP spid="2" grpId="0"/>
      <p:bldP spid="5" grpId="0"/>
      <p:bldP spid="7" grpId="0"/>
      <p:bldP spid="8"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b="1" dirty="0" smtClean="0"/>
              <a:t>Wie muss gezählt werden (Verfahrensregeln)?</a:t>
            </a:r>
          </a:p>
          <a:p>
            <a:pPr marL="0" indent="0">
              <a:buNone/>
            </a:pPr>
            <a:endParaRPr lang="de-DE" b="1" dirty="0" smtClean="0"/>
          </a:p>
          <a:p>
            <a:pPr marL="0" indent="0">
              <a:buNone/>
            </a:pPr>
            <a:endParaRPr lang="de-DE" b="1" dirty="0"/>
          </a:p>
          <a:p>
            <a:pPr marL="0" indent="0">
              <a:buNone/>
            </a:pPr>
            <a:r>
              <a:rPr lang="de-DE" b="1" dirty="0" smtClean="0"/>
              <a:t>Was erreicht man dadurch (Ertrag)?</a:t>
            </a:r>
          </a:p>
          <a:p>
            <a:pPr marL="0" indent="0">
              <a:buNone/>
            </a:pPr>
            <a:endParaRPr lang="de-DE" b="1" dirty="0" smtClean="0"/>
          </a:p>
          <a:p>
            <a:pPr marL="0" indent="0">
              <a:buNone/>
            </a:pPr>
            <a:endParaRPr lang="de-DE" b="1" dirty="0"/>
          </a:p>
          <a:p>
            <a:pPr marL="0" indent="0">
              <a:buNone/>
            </a:pPr>
            <a:r>
              <a:rPr lang="de-DE" b="1" dirty="0" smtClean="0"/>
              <a:t>Wie und was kann gezählt werden (Freiheit)?</a:t>
            </a:r>
            <a:endParaRPr lang="de-DE" b="1" dirty="0"/>
          </a:p>
        </p:txBody>
      </p:sp>
      <p:sp>
        <p:nvSpPr>
          <p:cNvPr id="3" name="Titel 2"/>
          <p:cNvSpPr>
            <a:spLocks noGrp="1"/>
          </p:cNvSpPr>
          <p:nvPr>
            <p:ph type="title"/>
          </p:nvPr>
        </p:nvSpPr>
        <p:spPr/>
        <p:txBody>
          <a:bodyPr>
            <a:normAutofit fontScale="90000"/>
          </a:bodyPr>
          <a:lstStyle/>
          <a:p>
            <a:r>
              <a:rPr lang="de-DE" dirty="0" smtClean="0"/>
              <a:t>1.1 Zählprinzipien</a:t>
            </a:r>
            <a:endParaRPr lang="de-DE" sz="1800" dirty="0"/>
          </a:p>
        </p:txBody>
      </p:sp>
      <p:sp>
        <p:nvSpPr>
          <p:cNvPr id="4" name="Rechteck 3"/>
          <p:cNvSpPr/>
          <p:nvPr/>
        </p:nvSpPr>
        <p:spPr>
          <a:xfrm>
            <a:off x="2808000" y="504000"/>
            <a:ext cx="2674643" cy="338554"/>
          </a:xfrm>
          <a:prstGeom prst="rect">
            <a:avLst/>
          </a:prstGeom>
        </p:spPr>
        <p:txBody>
          <a:bodyPr wrap="none">
            <a:spAutoFit/>
          </a:bodyPr>
          <a:lstStyle/>
          <a:p>
            <a:r>
              <a:rPr lang="de-DE" sz="1600" b="1" i="1" dirty="0" smtClean="0">
                <a:solidFill>
                  <a:schemeClr val="tx2"/>
                </a:solidFill>
                <a:latin typeface="Calibri" panose="020F0502020204030204" pitchFamily="34" charset="0"/>
                <a:cs typeface="Calibri" panose="020F0502020204030204" pitchFamily="34" charset="0"/>
              </a:rPr>
              <a:t>(vgl</a:t>
            </a:r>
            <a:r>
              <a:rPr lang="de-DE" sz="1600" b="1" i="1" dirty="0">
                <a:solidFill>
                  <a:schemeClr val="tx2"/>
                </a:solidFill>
                <a:latin typeface="Calibri" panose="020F0502020204030204" pitchFamily="34" charset="0"/>
                <a:cs typeface="Calibri" panose="020F0502020204030204" pitchFamily="34" charset="0"/>
              </a:rPr>
              <a:t>. Padberg und Benz </a:t>
            </a:r>
            <a:r>
              <a:rPr lang="de-DE" sz="1600" b="1" i="1" dirty="0" smtClean="0">
                <a:solidFill>
                  <a:schemeClr val="tx2"/>
                </a:solidFill>
                <a:latin typeface="Calibri" panose="020F0502020204030204" pitchFamily="34" charset="0"/>
                <a:cs typeface="Calibri" panose="020F0502020204030204" pitchFamily="34" charset="0"/>
              </a:rPr>
              <a:t>2011)</a:t>
            </a:r>
            <a:endParaRPr lang="de-DE" sz="1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279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1249"/>
                                          </p:stCondLst>
                                        </p:cTn>
                                        <p:tgtEl>
                                          <p:spTgt spid="2">
                                            <p:txEl>
                                              <p:pRg st="3" end="3"/>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1249"/>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dirty="0" smtClean="0"/>
              <a:t>Wie muss gezählt werden (Verfahrensregeln)?</a:t>
            </a:r>
          </a:p>
          <a:p>
            <a:pPr marL="457200" indent="-457200">
              <a:buFont typeface="+mj-lt"/>
              <a:buAutoNum type="arabicParenR"/>
            </a:pPr>
            <a:r>
              <a:rPr lang="de-DE" i="1" dirty="0" smtClean="0"/>
              <a:t>Das Eindeutigkeitsprinzip                                                                                   </a:t>
            </a:r>
            <a:r>
              <a:rPr lang="de-DE" dirty="0" smtClean="0"/>
              <a:t>Jedem der zu zählenden Objekte wird genau ein Zahlwort zugeordnet.</a:t>
            </a:r>
          </a:p>
          <a:p>
            <a:pPr marL="457200" indent="-457200">
              <a:buFont typeface="+mj-lt"/>
              <a:buAutoNum type="arabicParenR"/>
            </a:pPr>
            <a:endParaRPr lang="de-DE" dirty="0"/>
          </a:p>
          <a:p>
            <a:pPr marL="457200" indent="-457200">
              <a:buFont typeface="+mj-lt"/>
              <a:buAutoNum type="arabicParenR"/>
            </a:pPr>
            <a:endParaRPr lang="de-DE" dirty="0" smtClean="0"/>
          </a:p>
          <a:p>
            <a:pPr marL="0" indent="0">
              <a:buNone/>
            </a:pPr>
            <a:endParaRPr lang="de-DE" dirty="0"/>
          </a:p>
          <a:p>
            <a:pPr marL="0" indent="0">
              <a:buNone/>
            </a:pPr>
            <a:endParaRPr lang="de-DE" b="1" i="1" dirty="0" smtClean="0"/>
          </a:p>
        </p:txBody>
      </p:sp>
      <p:sp>
        <p:nvSpPr>
          <p:cNvPr id="3" name="Titel 2"/>
          <p:cNvSpPr>
            <a:spLocks noGrp="1"/>
          </p:cNvSpPr>
          <p:nvPr>
            <p:ph type="title"/>
          </p:nvPr>
        </p:nvSpPr>
        <p:spPr/>
        <p:txBody>
          <a:bodyPr>
            <a:normAutofit fontScale="90000"/>
          </a:bodyPr>
          <a:lstStyle/>
          <a:p>
            <a:r>
              <a:rPr lang="de-DE" dirty="0" smtClean="0"/>
              <a:t>1.1 Zählprinzipien</a:t>
            </a:r>
            <a:endParaRPr lang="de-DE" dirty="0"/>
          </a:p>
        </p:txBody>
      </p:sp>
      <p:sp>
        <p:nvSpPr>
          <p:cNvPr id="7" name="Shape 556"/>
          <p:cNvSpPr/>
          <p:nvPr/>
        </p:nvSpPr>
        <p:spPr>
          <a:xfrm>
            <a:off x="5791220" y="2755433"/>
            <a:ext cx="565236" cy="565237"/>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8" name="Shape 555"/>
          <p:cNvSpPr/>
          <p:nvPr/>
        </p:nvSpPr>
        <p:spPr>
          <a:xfrm>
            <a:off x="6607060" y="2755432"/>
            <a:ext cx="565236" cy="565238"/>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nvGrpSpPr>
          <p:cNvPr id="9" name="Group 565"/>
          <p:cNvGrpSpPr/>
          <p:nvPr/>
        </p:nvGrpSpPr>
        <p:grpSpPr>
          <a:xfrm>
            <a:off x="704821" y="2755435"/>
            <a:ext cx="5653329" cy="1325475"/>
            <a:chOff x="0" y="0"/>
            <a:chExt cx="5653327" cy="1325474"/>
          </a:xfrm>
        </p:grpSpPr>
        <p:sp>
          <p:nvSpPr>
            <p:cNvPr id="10" name="Shape 558"/>
            <p:cNvSpPr/>
            <p:nvPr/>
          </p:nvSpPr>
          <p:spPr>
            <a:xfrm>
              <a:off x="2491844" y="587"/>
              <a:ext cx="565235" cy="565236"/>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1" name="Shape 559"/>
            <p:cNvSpPr/>
            <p:nvPr/>
          </p:nvSpPr>
          <p:spPr>
            <a:xfrm>
              <a:off x="4199724" y="587"/>
              <a:ext cx="565235" cy="565236"/>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2" name="Shape 560"/>
            <p:cNvSpPr/>
            <p:nvPr/>
          </p:nvSpPr>
          <p:spPr>
            <a:xfrm>
              <a:off x="3307684" y="587"/>
              <a:ext cx="565235" cy="565236"/>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 name="Shape 561"/>
            <p:cNvSpPr/>
            <p:nvPr/>
          </p:nvSpPr>
          <p:spPr>
            <a:xfrm>
              <a:off x="860163" y="587"/>
              <a:ext cx="565236" cy="565236"/>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 name="Shape 562"/>
            <p:cNvSpPr/>
            <p:nvPr/>
          </p:nvSpPr>
          <p:spPr>
            <a:xfrm>
              <a:off x="1676003" y="587"/>
              <a:ext cx="565236" cy="565236"/>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 name="Shape 563"/>
            <p:cNvSpPr/>
            <p:nvPr/>
          </p:nvSpPr>
          <p:spPr>
            <a:xfrm>
              <a:off x="44323" y="0"/>
              <a:ext cx="565236" cy="565235"/>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6" name="Shape 564"/>
            <p:cNvSpPr/>
            <p:nvPr/>
          </p:nvSpPr>
          <p:spPr>
            <a:xfrm>
              <a:off x="0" y="842874"/>
              <a:ext cx="5653328" cy="48260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l" defTabSz="457200">
                <a:spcBef>
                  <a:spcPts val="700"/>
                </a:spcBef>
                <a:defRPr sz="2500">
                  <a:latin typeface="Calibri"/>
                  <a:ea typeface="Calibri"/>
                  <a:cs typeface="Calibri"/>
                  <a:sym typeface="Calibri"/>
                </a:defRPr>
              </a:lvl1pPr>
            </a:lstStyle>
            <a:p>
              <a:r>
                <a:rPr dirty="0" err="1"/>
                <a:t>eins</a:t>
              </a:r>
              <a:r>
                <a:rPr dirty="0"/>
                <a:t>  </a:t>
              </a:r>
              <a:r>
                <a:rPr lang="de-DE" dirty="0" smtClean="0"/>
                <a:t>  </a:t>
              </a:r>
              <a:r>
                <a:rPr dirty="0" err="1" smtClean="0"/>
                <a:t>zwei</a:t>
              </a:r>
              <a:r>
                <a:rPr dirty="0" smtClean="0"/>
                <a:t>   </a:t>
              </a:r>
              <a:r>
                <a:rPr lang="de-DE" dirty="0" smtClean="0"/>
                <a:t> </a:t>
              </a:r>
              <a:r>
                <a:rPr dirty="0" err="1" smtClean="0"/>
                <a:t>drei</a:t>
              </a:r>
              <a:r>
                <a:rPr dirty="0" smtClean="0"/>
                <a:t>  </a:t>
              </a:r>
              <a:r>
                <a:rPr lang="de-DE" dirty="0" smtClean="0"/>
                <a:t>  </a:t>
              </a:r>
              <a:r>
                <a:rPr dirty="0" smtClean="0"/>
                <a:t> </a:t>
              </a:r>
              <a:r>
                <a:rPr dirty="0" err="1"/>
                <a:t>vier</a:t>
              </a:r>
              <a:r>
                <a:rPr dirty="0"/>
                <a:t>  </a:t>
              </a:r>
              <a:r>
                <a:rPr lang="de-DE" dirty="0" smtClean="0"/>
                <a:t> </a:t>
              </a:r>
              <a:r>
                <a:rPr dirty="0" smtClean="0"/>
                <a:t> </a:t>
              </a:r>
              <a:r>
                <a:rPr dirty="0" err="1"/>
                <a:t>fünf</a:t>
              </a:r>
              <a:r>
                <a:rPr dirty="0"/>
                <a:t>  </a:t>
              </a:r>
              <a:r>
                <a:rPr lang="de-DE" dirty="0" smtClean="0"/>
                <a:t>  </a:t>
              </a:r>
              <a:r>
                <a:rPr dirty="0" smtClean="0"/>
                <a:t> </a:t>
              </a:r>
              <a:r>
                <a:rPr dirty="0" err="1"/>
                <a:t>sechs</a:t>
              </a:r>
              <a:endParaRPr dirty="0"/>
            </a:p>
          </p:txBody>
        </p:sp>
      </p:grpSp>
      <p:sp>
        <p:nvSpPr>
          <p:cNvPr id="17" name="Shape 566"/>
          <p:cNvSpPr/>
          <p:nvPr/>
        </p:nvSpPr>
        <p:spPr>
          <a:xfrm>
            <a:off x="5898653" y="3598310"/>
            <a:ext cx="1985715" cy="482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gn="l" defTabSz="457200">
              <a:spcBef>
                <a:spcPts val="700"/>
              </a:spcBef>
              <a:defRPr sz="2500">
                <a:solidFill>
                  <a:schemeClr val="accent1"/>
                </a:solidFill>
                <a:latin typeface="Calibri"/>
                <a:ea typeface="Calibri"/>
                <a:cs typeface="Calibri"/>
                <a:sym typeface="Calibri"/>
              </a:defRPr>
            </a:lvl1pPr>
          </a:lstStyle>
          <a:p>
            <a:pPr>
              <a:defRPr>
                <a:solidFill>
                  <a:srgbClr val="000000"/>
                </a:solidFill>
              </a:defRPr>
            </a:pPr>
            <a:r>
              <a:rPr dirty="0">
                <a:solidFill>
                  <a:srgbClr val="457FEA"/>
                </a:solidFill>
              </a:rPr>
              <a:t>sie    </a:t>
            </a:r>
            <a:r>
              <a:rPr lang="de-DE" dirty="0" smtClean="0">
                <a:solidFill>
                  <a:srgbClr val="457FEA"/>
                </a:solidFill>
              </a:rPr>
              <a:t> </a:t>
            </a:r>
            <a:r>
              <a:rPr dirty="0" smtClean="0">
                <a:solidFill>
                  <a:srgbClr val="457FEA"/>
                </a:solidFill>
              </a:rPr>
              <a:t>ben</a:t>
            </a:r>
            <a:endParaRPr dirty="0">
              <a:solidFill>
                <a:srgbClr val="457FEA"/>
              </a:solidFill>
            </a:endParaRPr>
          </a:p>
        </p:txBody>
      </p:sp>
      <p:sp>
        <p:nvSpPr>
          <p:cNvPr id="4" name="Rechteck 3"/>
          <p:cNvSpPr/>
          <p:nvPr/>
        </p:nvSpPr>
        <p:spPr>
          <a:xfrm>
            <a:off x="2808000" y="504000"/>
            <a:ext cx="2674643" cy="338554"/>
          </a:xfrm>
          <a:prstGeom prst="rect">
            <a:avLst/>
          </a:prstGeom>
        </p:spPr>
        <p:txBody>
          <a:bodyPr wrap="none">
            <a:spAutoFit/>
          </a:bodyPr>
          <a:lstStyle/>
          <a:p>
            <a:r>
              <a:rPr lang="de-DE" sz="1600" b="1" i="1" dirty="0" smtClean="0">
                <a:solidFill>
                  <a:schemeClr val="tx2"/>
                </a:solidFill>
                <a:latin typeface="Calibri" panose="020F0502020204030204" pitchFamily="34" charset="0"/>
                <a:cs typeface="Calibri" panose="020F0502020204030204" pitchFamily="34" charset="0"/>
              </a:rPr>
              <a:t>(vgl</a:t>
            </a:r>
            <a:r>
              <a:rPr lang="de-DE" sz="1600" b="1" i="1" dirty="0">
                <a:solidFill>
                  <a:schemeClr val="tx2"/>
                </a:solidFill>
                <a:latin typeface="Calibri" panose="020F0502020204030204" pitchFamily="34" charset="0"/>
                <a:cs typeface="Calibri" panose="020F0502020204030204" pitchFamily="34" charset="0"/>
              </a:rPr>
              <a:t>. Padberg und Benz </a:t>
            </a:r>
            <a:r>
              <a:rPr lang="de-DE" sz="1600" b="1" i="1" dirty="0" smtClean="0">
                <a:solidFill>
                  <a:schemeClr val="tx2"/>
                </a:solidFill>
                <a:latin typeface="Calibri" panose="020F0502020204030204" pitchFamily="34" charset="0"/>
                <a:cs typeface="Calibri" panose="020F0502020204030204" pitchFamily="34" charset="0"/>
              </a:rPr>
              <a:t>2011)</a:t>
            </a:r>
            <a:endParaRPr lang="de-DE" sz="1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5219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animBg="1"/>
      <p:bldP spid="8"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b="1" dirty="0" smtClean="0"/>
              <a:t>Wie muss gezählt werden (Verfahrensregeln)?</a:t>
            </a:r>
          </a:p>
          <a:p>
            <a:pPr marL="457200" indent="-457200">
              <a:buFont typeface="+mj-lt"/>
              <a:buAutoNum type="arabicParenR"/>
            </a:pPr>
            <a:r>
              <a:rPr lang="de-DE" dirty="0" smtClean="0"/>
              <a:t>Das </a:t>
            </a:r>
            <a:r>
              <a:rPr lang="de-DE" i="1" dirty="0" smtClean="0"/>
              <a:t>Eindeutigkeitsprinzip                                                                                   </a:t>
            </a:r>
            <a:r>
              <a:rPr lang="de-DE" dirty="0" smtClean="0"/>
              <a:t>Jedem der zu zählenden Objekte wird genau ein Zahlwort zugeordnet.</a:t>
            </a:r>
          </a:p>
          <a:p>
            <a:pPr marL="457200" indent="-457200">
              <a:buFont typeface="+mj-lt"/>
              <a:buAutoNum type="arabicParenR"/>
            </a:pPr>
            <a:r>
              <a:rPr lang="de-DE" dirty="0" smtClean="0"/>
              <a:t>Das </a:t>
            </a:r>
            <a:r>
              <a:rPr lang="de-DE" i="1" dirty="0" smtClean="0"/>
              <a:t>Prinzip der stabilen Ordnung                                                                               </a:t>
            </a:r>
            <a:r>
              <a:rPr lang="de-DE" dirty="0" smtClean="0"/>
              <a:t>Die Reihe der Zahlwörter hat eine feste Ordnung.</a:t>
            </a:r>
          </a:p>
          <a:p>
            <a:pPr marL="0" indent="0">
              <a:buNone/>
            </a:pPr>
            <a:endParaRPr lang="de-DE" dirty="0"/>
          </a:p>
          <a:p>
            <a:pPr marL="0" indent="0">
              <a:buNone/>
            </a:pPr>
            <a:r>
              <a:rPr lang="de-DE" dirty="0"/>
              <a:t> </a:t>
            </a:r>
            <a:r>
              <a:rPr lang="de-DE" dirty="0" smtClean="0"/>
              <a:t>                                                                eins</a:t>
            </a:r>
          </a:p>
          <a:p>
            <a:pPr marL="0" indent="0">
              <a:buNone/>
            </a:pPr>
            <a:r>
              <a:rPr lang="de-DE" dirty="0"/>
              <a:t>	</a:t>
            </a:r>
            <a:r>
              <a:rPr lang="de-DE" dirty="0" smtClean="0"/>
              <a:t>			     zwei</a:t>
            </a:r>
          </a:p>
          <a:p>
            <a:pPr marL="0" indent="0">
              <a:buNone/>
            </a:pPr>
            <a:r>
              <a:rPr lang="de-DE" dirty="0"/>
              <a:t>	</a:t>
            </a:r>
            <a:r>
              <a:rPr lang="de-DE" dirty="0" smtClean="0"/>
              <a:t>			         drei</a:t>
            </a:r>
          </a:p>
          <a:p>
            <a:pPr marL="0" indent="0">
              <a:buNone/>
            </a:pPr>
            <a:r>
              <a:rPr lang="de-DE" dirty="0"/>
              <a:t>	</a:t>
            </a:r>
            <a:r>
              <a:rPr lang="de-DE" dirty="0" smtClean="0"/>
              <a:t>			             vier</a:t>
            </a:r>
          </a:p>
          <a:p>
            <a:pPr marL="0" indent="0">
              <a:buNone/>
            </a:pPr>
            <a:r>
              <a:rPr lang="de-DE" dirty="0"/>
              <a:t>	</a:t>
            </a:r>
            <a:r>
              <a:rPr lang="de-DE" dirty="0" smtClean="0"/>
              <a:t>				  ...</a:t>
            </a:r>
          </a:p>
          <a:p>
            <a:pPr marL="457200" indent="-457200">
              <a:buFont typeface="+mj-lt"/>
              <a:buAutoNum type="arabicParenR"/>
            </a:pPr>
            <a:endParaRPr lang="de-DE" dirty="0"/>
          </a:p>
          <a:p>
            <a:pPr marL="0" indent="0">
              <a:buNone/>
            </a:pPr>
            <a:endParaRPr lang="de-DE" dirty="0" smtClean="0"/>
          </a:p>
        </p:txBody>
      </p:sp>
      <p:sp>
        <p:nvSpPr>
          <p:cNvPr id="3" name="Titel 2"/>
          <p:cNvSpPr>
            <a:spLocks noGrp="1"/>
          </p:cNvSpPr>
          <p:nvPr>
            <p:ph type="title"/>
          </p:nvPr>
        </p:nvSpPr>
        <p:spPr/>
        <p:txBody>
          <a:bodyPr>
            <a:normAutofit fontScale="90000"/>
          </a:bodyPr>
          <a:lstStyle/>
          <a:p>
            <a:r>
              <a:rPr lang="de-DE" dirty="0" smtClean="0"/>
              <a:t>1.1 Zählprinzipien</a:t>
            </a:r>
            <a:endParaRPr lang="de-DE" dirty="0"/>
          </a:p>
        </p:txBody>
      </p:sp>
      <p:sp>
        <p:nvSpPr>
          <p:cNvPr id="4" name="Rechteck 3"/>
          <p:cNvSpPr/>
          <p:nvPr/>
        </p:nvSpPr>
        <p:spPr>
          <a:xfrm>
            <a:off x="2808000" y="504000"/>
            <a:ext cx="2674643" cy="338554"/>
          </a:xfrm>
          <a:prstGeom prst="rect">
            <a:avLst/>
          </a:prstGeom>
        </p:spPr>
        <p:txBody>
          <a:bodyPr wrap="none">
            <a:spAutoFit/>
          </a:bodyPr>
          <a:lstStyle/>
          <a:p>
            <a:r>
              <a:rPr lang="de-DE" sz="1600" b="1" i="1" dirty="0" smtClean="0">
                <a:solidFill>
                  <a:schemeClr val="tx2"/>
                </a:solidFill>
                <a:latin typeface="Calibri" panose="020F0502020204030204" pitchFamily="34" charset="0"/>
                <a:cs typeface="Calibri" panose="020F0502020204030204" pitchFamily="34" charset="0"/>
              </a:rPr>
              <a:t>(vgl</a:t>
            </a:r>
            <a:r>
              <a:rPr lang="de-DE" sz="1600" b="1" i="1" dirty="0">
                <a:solidFill>
                  <a:schemeClr val="tx2"/>
                </a:solidFill>
                <a:latin typeface="Calibri" panose="020F0502020204030204" pitchFamily="34" charset="0"/>
                <a:cs typeface="Calibri" panose="020F0502020204030204" pitchFamily="34" charset="0"/>
              </a:rPr>
              <a:t>. Padberg und Benz </a:t>
            </a:r>
            <a:r>
              <a:rPr lang="de-DE" sz="1600" b="1" i="1" dirty="0" smtClean="0">
                <a:solidFill>
                  <a:schemeClr val="tx2"/>
                </a:solidFill>
                <a:latin typeface="Calibri" panose="020F0502020204030204" pitchFamily="34" charset="0"/>
                <a:cs typeface="Calibri" panose="020F0502020204030204" pitchFamily="34" charset="0"/>
              </a:rPr>
              <a:t>2011)</a:t>
            </a:r>
            <a:endParaRPr lang="de-DE" sz="1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63442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b="1" dirty="0" smtClean="0"/>
              <a:t>Wie muss gezählt werden (Verfahrensregeln)?</a:t>
            </a:r>
          </a:p>
          <a:p>
            <a:pPr marL="457200" indent="-457200">
              <a:buFont typeface="+mj-lt"/>
              <a:buAutoNum type="arabicParenR"/>
            </a:pPr>
            <a:r>
              <a:rPr lang="de-DE" dirty="0" smtClean="0"/>
              <a:t>Das </a:t>
            </a:r>
            <a:r>
              <a:rPr lang="de-DE" i="1" dirty="0" smtClean="0"/>
              <a:t>Eindeutigkeitsprinzip                                                                                   </a:t>
            </a:r>
            <a:r>
              <a:rPr lang="de-DE" dirty="0" smtClean="0"/>
              <a:t>Jedem der zu zählenden Objekte wird genau ein Zahlwort zugeordnet.</a:t>
            </a:r>
          </a:p>
          <a:p>
            <a:pPr marL="457200" indent="-457200">
              <a:buFont typeface="+mj-lt"/>
              <a:buAutoNum type="arabicParenR"/>
            </a:pPr>
            <a:r>
              <a:rPr lang="de-DE" dirty="0" smtClean="0"/>
              <a:t>Das </a:t>
            </a:r>
            <a:r>
              <a:rPr lang="de-DE" i="1" dirty="0" smtClean="0"/>
              <a:t>Prinzip der stabilen Ordnung                                                                               </a:t>
            </a:r>
            <a:r>
              <a:rPr lang="de-DE" dirty="0" smtClean="0"/>
              <a:t>Die Reihe der Zahlwörter hat eine feste Ordnung.</a:t>
            </a:r>
          </a:p>
          <a:p>
            <a:pPr marL="0" indent="0">
              <a:buNone/>
            </a:pPr>
            <a:endParaRPr lang="de-DE" dirty="0" smtClean="0"/>
          </a:p>
          <a:p>
            <a:pPr marL="0" indent="0">
              <a:buNone/>
            </a:pPr>
            <a:r>
              <a:rPr lang="de-DE" b="1" dirty="0" smtClean="0"/>
              <a:t>Was erreicht man dadurch (Ertrag)?</a:t>
            </a:r>
          </a:p>
          <a:p>
            <a:pPr marL="457200" indent="-457200">
              <a:buFont typeface="+mj-lt"/>
              <a:buAutoNum type="arabicParenR" startAt="3"/>
            </a:pPr>
            <a:r>
              <a:rPr lang="de-DE" dirty="0" smtClean="0"/>
              <a:t>Das </a:t>
            </a:r>
            <a:r>
              <a:rPr lang="de-DE" i="1" dirty="0" smtClean="0"/>
              <a:t>Kardinalprinzip </a:t>
            </a:r>
            <a:br>
              <a:rPr lang="de-DE" i="1" dirty="0" smtClean="0"/>
            </a:br>
            <a:r>
              <a:rPr lang="de-DE" dirty="0" smtClean="0"/>
              <a:t>Das zuletzt genannte Zahlwort beim Abzählprozess gibt die Anzahl der Elemente der abgezählten Menge an.</a:t>
            </a:r>
          </a:p>
          <a:p>
            <a:pPr marL="457200" indent="-457200">
              <a:buFont typeface="+mj-lt"/>
              <a:buAutoNum type="arabicParenR" startAt="3"/>
            </a:pPr>
            <a:endParaRPr lang="de-DE" dirty="0"/>
          </a:p>
          <a:p>
            <a:pPr marL="457200" indent="-457200">
              <a:buFont typeface="+mj-lt"/>
              <a:buAutoNum type="arabicParenR" startAt="3"/>
            </a:pPr>
            <a:endParaRPr lang="de-DE" dirty="0" smtClean="0"/>
          </a:p>
          <a:p>
            <a:pPr marL="0" indent="0">
              <a:buNone/>
            </a:pPr>
            <a:r>
              <a:rPr lang="de-DE" dirty="0" smtClean="0"/>
              <a:t>        </a:t>
            </a:r>
          </a:p>
        </p:txBody>
      </p:sp>
      <p:sp>
        <p:nvSpPr>
          <p:cNvPr id="3" name="Titel 2"/>
          <p:cNvSpPr>
            <a:spLocks noGrp="1"/>
          </p:cNvSpPr>
          <p:nvPr>
            <p:ph type="title"/>
          </p:nvPr>
        </p:nvSpPr>
        <p:spPr/>
        <p:txBody>
          <a:bodyPr>
            <a:normAutofit fontScale="90000"/>
          </a:bodyPr>
          <a:lstStyle/>
          <a:p>
            <a:r>
              <a:rPr lang="de-DE" dirty="0" smtClean="0"/>
              <a:t>1.1 Zählprinzipien</a:t>
            </a: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576" y="5195107"/>
            <a:ext cx="4464496" cy="1330237"/>
          </a:xfrm>
          <a:prstGeom prst="rect">
            <a:avLst/>
          </a:prstGeom>
        </p:spPr>
      </p:pic>
      <p:sp>
        <p:nvSpPr>
          <p:cNvPr id="5" name="Rechteck 4"/>
          <p:cNvSpPr/>
          <p:nvPr/>
        </p:nvSpPr>
        <p:spPr>
          <a:xfrm>
            <a:off x="2808000" y="504000"/>
            <a:ext cx="2674643" cy="338554"/>
          </a:xfrm>
          <a:prstGeom prst="rect">
            <a:avLst/>
          </a:prstGeom>
        </p:spPr>
        <p:txBody>
          <a:bodyPr wrap="none">
            <a:spAutoFit/>
          </a:bodyPr>
          <a:lstStyle/>
          <a:p>
            <a:r>
              <a:rPr lang="de-DE" sz="1600" b="1" i="1" dirty="0" smtClean="0">
                <a:solidFill>
                  <a:schemeClr val="tx2"/>
                </a:solidFill>
                <a:latin typeface="Calibri" panose="020F0502020204030204" pitchFamily="34" charset="0"/>
                <a:cs typeface="Calibri" panose="020F0502020204030204" pitchFamily="34" charset="0"/>
              </a:rPr>
              <a:t>(vgl</a:t>
            </a:r>
            <a:r>
              <a:rPr lang="de-DE" sz="1600" b="1" i="1" dirty="0">
                <a:solidFill>
                  <a:schemeClr val="tx2"/>
                </a:solidFill>
                <a:latin typeface="Calibri" panose="020F0502020204030204" pitchFamily="34" charset="0"/>
                <a:cs typeface="Calibri" panose="020F0502020204030204" pitchFamily="34" charset="0"/>
              </a:rPr>
              <a:t>. Padberg und Benz </a:t>
            </a:r>
            <a:r>
              <a:rPr lang="de-DE" sz="1600" b="1" i="1" dirty="0" smtClean="0">
                <a:solidFill>
                  <a:schemeClr val="tx2"/>
                </a:solidFill>
                <a:latin typeface="Calibri" panose="020F0502020204030204" pitchFamily="34" charset="0"/>
                <a:cs typeface="Calibri" panose="020F0502020204030204" pitchFamily="34" charset="0"/>
              </a:rPr>
              <a:t>2011)</a:t>
            </a:r>
            <a:endParaRPr lang="de-DE" sz="1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47679545"/>
      </p:ext>
    </p:extLst>
  </p:cSld>
  <p:clrMapOvr>
    <a:masterClrMapping/>
  </p:clrMapOvr>
  <p:timing>
    <p:tnLst>
      <p:par>
        <p:cTn id="1" dur="indefinite" restart="never" nodeType="tmRoot"/>
      </p:par>
    </p:tnLst>
  </p:timing>
</p:sld>
</file>

<file path=ppt/theme/theme1.xml><?xml version="1.0" encoding="utf-8"?>
<a:theme xmlns:a="http://schemas.openxmlformats.org/drawingml/2006/main" name="Folien_DZLM_122016">
  <a:themeElements>
    <a:clrScheme name="Benutzerdefiniert 6">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005F6A"/>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3555</Words>
  <Application>Microsoft Macintosh PowerPoint</Application>
  <PresentationFormat>Bildschirmpräsentation (4:3)</PresentationFormat>
  <Paragraphs>639</Paragraphs>
  <Slides>41</Slides>
  <Notes>39</Notes>
  <HiddenSlides>3</HiddenSlides>
  <MMClips>0</MMClips>
  <ScaleCrop>false</ScaleCrop>
  <HeadingPairs>
    <vt:vector size="6" baseType="variant">
      <vt:variant>
        <vt:lpstr>Verwendete Schriftarten</vt:lpstr>
      </vt:variant>
      <vt:variant>
        <vt:i4>8</vt:i4>
      </vt:variant>
      <vt:variant>
        <vt:lpstr>Design</vt:lpstr>
      </vt:variant>
      <vt:variant>
        <vt:i4>2</vt:i4>
      </vt:variant>
      <vt:variant>
        <vt:lpstr>Folientitel</vt:lpstr>
      </vt:variant>
      <vt:variant>
        <vt:i4>41</vt:i4>
      </vt:variant>
    </vt:vector>
  </HeadingPairs>
  <TitlesOfParts>
    <vt:vector size="51" baseType="lpstr">
      <vt:lpstr>Calibri</vt:lpstr>
      <vt:lpstr>Gill Sans</vt:lpstr>
      <vt:lpstr>Helvetica</vt:lpstr>
      <vt:lpstr>Helvetica Light</vt:lpstr>
      <vt:lpstr>Lucida Grande</vt:lpstr>
      <vt:lpstr>ＭＳ Ｐゴシック</vt:lpstr>
      <vt:lpstr>Wingdings</vt:lpstr>
      <vt:lpstr>Arial</vt:lpstr>
      <vt:lpstr>Folien_DZLM_122016</vt:lpstr>
      <vt:lpstr>FortbildnerFolien</vt:lpstr>
      <vt:lpstr>Zahlbeziehungen</vt:lpstr>
      <vt:lpstr>PowerPoint-Präsentation</vt:lpstr>
      <vt:lpstr>Ziele</vt:lpstr>
      <vt:lpstr>Gliederung</vt:lpstr>
      <vt:lpstr>1 Zahlaspekte</vt:lpstr>
      <vt:lpstr>1.1 Zählprinzipien</vt:lpstr>
      <vt:lpstr>1.1 Zählprinzipien</vt:lpstr>
      <vt:lpstr>1.1 Zählprinzipien</vt:lpstr>
      <vt:lpstr>1.1 Zählprinzipien</vt:lpstr>
      <vt:lpstr>1.1 Zählprinzipien</vt:lpstr>
      <vt:lpstr>1.1 Zählprinzipien</vt:lpstr>
      <vt:lpstr>1.2 Stufen der Zählentwicklung</vt:lpstr>
      <vt:lpstr>1 Zählen</vt:lpstr>
      <vt:lpstr>Gliederung</vt:lpstr>
      <vt:lpstr>2 Zahlbeziehungen</vt:lpstr>
      <vt:lpstr>2.1 Teil-Ganzes-Beziehungen</vt:lpstr>
      <vt:lpstr>2.1 Teil-Ganzes-Beziehungen</vt:lpstr>
      <vt:lpstr>2.2  Nachbarschaftsbeziehungen</vt:lpstr>
      <vt:lpstr>2.3  Dekadische Beziehungen</vt:lpstr>
      <vt:lpstr>2 Zahlbeziehungen</vt:lpstr>
      <vt:lpstr>2 Zahlbeziehungen</vt:lpstr>
      <vt:lpstr>2 Zahlbeziehungen</vt:lpstr>
      <vt:lpstr>Gliederung</vt:lpstr>
      <vt:lpstr>3.1 Prinzipien des Stellenwertsystems</vt:lpstr>
      <vt:lpstr>3.2 Schreibweisen</vt:lpstr>
      <vt:lpstr>3.3 Grundlagen</vt:lpstr>
      <vt:lpstr>3.3 Grundlagen</vt:lpstr>
      <vt:lpstr>3.3 Grundlagen</vt:lpstr>
      <vt:lpstr>3.3 Grundlagen</vt:lpstr>
      <vt:lpstr>3.3 Grundlagen</vt:lpstr>
      <vt:lpstr>3 Stellenwertsystem</vt:lpstr>
      <vt:lpstr>Gliederung</vt:lpstr>
      <vt:lpstr>4 Materialanalyse</vt:lpstr>
      <vt:lpstr>4 Materialanalyse</vt:lpstr>
      <vt:lpstr>4 Materialanalyse</vt:lpstr>
      <vt:lpstr>Erläuterung zur Kernaktivität auf vorheriger Folie:</vt:lpstr>
      <vt:lpstr>4 Materialanalyse</vt:lpstr>
      <vt:lpstr>Erläuterung zur Kernaktivität auf vorheriger Folie:</vt:lpstr>
      <vt:lpstr>Gliederung</vt:lpstr>
      <vt:lpstr>Diskussion</vt:lpstr>
      <vt:lpstr>Hinweise zu den Lizenzbedingungen</vt:lpstr>
    </vt:vector>
  </TitlesOfParts>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Zahlbeziehungen</dc:title>
  <dc:creator>Alina Heinen</dc:creator>
  <cp:lastModifiedBy>Ein Microsoft Office-Anwender</cp:lastModifiedBy>
  <cp:revision>363</cp:revision>
  <cp:lastPrinted>2016-11-02T13:26:49Z</cp:lastPrinted>
  <dcterms:created xsi:type="dcterms:W3CDTF">2017-02-22T10:10:27Z</dcterms:created>
  <dcterms:modified xsi:type="dcterms:W3CDTF">2018-01-26T14:50:08Z</dcterms:modified>
</cp:coreProperties>
</file>